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51206400" cy="36576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6">
          <p15:clr>
            <a:srgbClr val="A4A3A4"/>
          </p15:clr>
        </p15:guide>
        <p15:guide id="2" pos="226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tman, Amelia" initials="SA" lastIdx="6" clrIdx="0">
    <p:extLst>
      <p:ext uri="{19B8F6BF-5375-455C-9EA6-DF929625EA0E}">
        <p15:presenceInfo xmlns:p15="http://schemas.microsoft.com/office/powerpoint/2012/main" userId="S::amelia.stoltman@unmc.edu::e8603dfe-cead-427a-9dd2-c79844ddad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F0"/>
    <a:srgbClr val="129DBF"/>
    <a:srgbClr val="AD122A"/>
    <a:srgbClr val="1283A1"/>
    <a:srgbClr val="D6E5EA"/>
    <a:srgbClr val="D1D1D1"/>
    <a:srgbClr val="0065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29"/>
    <p:restoredTop sz="94726"/>
  </p:normalViewPr>
  <p:slideViewPr>
    <p:cSldViewPr snapToGrid="0">
      <p:cViewPr>
        <p:scale>
          <a:sx n="47" d="100"/>
          <a:sy n="47" d="100"/>
        </p:scale>
        <p:origin x="144" y="-1680"/>
      </p:cViewPr>
      <p:guideLst>
        <p:guide orient="horz" pos="1626"/>
        <p:guide pos="2265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2510375345523633"/>
          <c:w val="0.9471149641937644"/>
          <c:h val="0.868208913417581"/>
        </c:manualLayout>
      </c:layout>
      <c:pie3DChart>
        <c:varyColors val="1"/>
        <c:ser>
          <c:idx val="0"/>
          <c:order val="0"/>
          <c:tx>
            <c:strRef>
              <c:f>Sheet1!$B$1</c:f>
              <c:strCache>
                <c:ptCount val="1"/>
                <c:pt idx="0">
                  <c:v>Sales</c:v>
                </c:pt>
              </c:strCache>
            </c:strRef>
          </c:tx>
          <c:explosion val="1"/>
          <c:dPt>
            <c:idx val="0"/>
            <c:bubble3D val="0"/>
            <c:explosion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1D2-4DFA-ABAA-C3B8019CE0F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1D2-4DFA-ABAA-C3B8019CE0FA}"/>
              </c:ext>
            </c:extLst>
          </c:dPt>
          <c:cat>
            <c:strRef>
              <c:f>Sheet1!$A$2:$A$3</c:f>
              <c:strCache>
                <c:ptCount val="2"/>
                <c:pt idx="0">
                  <c:v>Offered/retained position at FQHC</c:v>
                </c:pt>
                <c:pt idx="1">
                  <c:v>Took another position (rural)</c:v>
                </c:pt>
              </c:strCache>
            </c:strRef>
          </c:cat>
          <c:val>
            <c:numRef>
              <c:f>Sheet1!$B$2:$B$3</c:f>
              <c:numCache>
                <c:formatCode>General</c:formatCode>
                <c:ptCount val="2"/>
                <c:pt idx="0">
                  <c:v>4</c:v>
                </c:pt>
                <c:pt idx="1">
                  <c:v>1</c:v>
                </c:pt>
              </c:numCache>
            </c:numRef>
          </c:val>
          <c:extLst>
            <c:ext xmlns:c16="http://schemas.microsoft.com/office/drawing/2014/chart" uri="{C3380CC4-5D6E-409C-BE32-E72D297353CC}">
              <c16:uniqueId val="{00000000-E640-BD40-8A16-ED83E07FBB70}"/>
            </c:ext>
          </c:extLst>
        </c:ser>
        <c:dLbls>
          <c:showLegendKey val="0"/>
          <c:showVal val="0"/>
          <c:showCatName val="0"/>
          <c:showSerName val="0"/>
          <c:showPercent val="0"/>
          <c:showBubbleSize val="0"/>
          <c:showLeaderLines val="1"/>
        </c:dLbls>
      </c:pie3D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83915-486F-C748-8685-D2299CA20E8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5229F77-4082-6D47-84B7-05E3EE4EBCDF}">
      <dgm:prSet/>
      <dgm:spPr/>
      <dgm:t>
        <a:bodyPr/>
        <a:lstStyle/>
        <a:p>
          <a:r>
            <a:rPr lang="en-US"/>
            <a:t>Met with clinical partners prior to grant application to gauge interest</a:t>
          </a:r>
        </a:p>
      </dgm:t>
    </dgm:pt>
    <dgm:pt modelId="{E1BB9E20-2189-7845-BBF1-A561EA5EB0E3}" type="parTrans" cxnId="{901D101E-9C50-B34F-84E8-C786F5070446}">
      <dgm:prSet/>
      <dgm:spPr/>
      <dgm:t>
        <a:bodyPr/>
        <a:lstStyle/>
        <a:p>
          <a:endParaRPr lang="en-US"/>
        </a:p>
      </dgm:t>
    </dgm:pt>
    <dgm:pt modelId="{8739EC04-BA45-CD49-8D24-AFF723B7C3C7}" type="sibTrans" cxnId="{901D101E-9C50-B34F-84E8-C786F5070446}">
      <dgm:prSet/>
      <dgm:spPr/>
      <dgm:t>
        <a:bodyPr/>
        <a:lstStyle/>
        <a:p>
          <a:endParaRPr lang="en-US"/>
        </a:p>
      </dgm:t>
    </dgm:pt>
    <dgm:pt modelId="{4D9439D8-9F17-9340-AB55-CE4A42401020}">
      <dgm:prSet/>
      <dgm:spPr/>
      <dgm:t>
        <a:bodyPr/>
        <a:lstStyle/>
        <a:p>
          <a:r>
            <a:rPr lang="en-US" dirty="0"/>
            <a:t>MOUs with primary care assn. and individual FQHCs</a:t>
          </a:r>
        </a:p>
      </dgm:t>
    </dgm:pt>
    <dgm:pt modelId="{C150E14E-C821-8743-A08D-3BE780A99771}" type="parTrans" cxnId="{D7289605-BA05-8545-99FA-E228B2479F2C}">
      <dgm:prSet/>
      <dgm:spPr/>
      <dgm:t>
        <a:bodyPr/>
        <a:lstStyle/>
        <a:p>
          <a:endParaRPr lang="en-US"/>
        </a:p>
      </dgm:t>
    </dgm:pt>
    <dgm:pt modelId="{C2B30EC2-0BEC-984A-9F4F-969369B78F4E}" type="sibTrans" cxnId="{D7289605-BA05-8545-99FA-E228B2479F2C}">
      <dgm:prSet/>
      <dgm:spPr/>
      <dgm:t>
        <a:bodyPr/>
        <a:lstStyle/>
        <a:p>
          <a:endParaRPr lang="en-US"/>
        </a:p>
      </dgm:t>
    </dgm:pt>
    <dgm:pt modelId="{5D6ECB0E-6AD9-994C-B160-F656EADE5BB2}">
      <dgm:prSet/>
      <dgm:spPr/>
      <dgm:t>
        <a:bodyPr/>
        <a:lstStyle/>
        <a:p>
          <a:r>
            <a:rPr lang="en-US"/>
            <a:t>Grant received</a:t>
          </a:r>
        </a:p>
      </dgm:t>
    </dgm:pt>
    <dgm:pt modelId="{D4AB32B2-D6E1-B44F-AE65-8807F6B73412}" type="parTrans" cxnId="{D09DFE07-2B28-694B-81F0-14B266A1AED0}">
      <dgm:prSet/>
      <dgm:spPr/>
      <dgm:t>
        <a:bodyPr/>
        <a:lstStyle/>
        <a:p>
          <a:endParaRPr lang="en-US"/>
        </a:p>
      </dgm:t>
    </dgm:pt>
    <dgm:pt modelId="{3F6B1C32-4CB3-9B45-93BD-B70A273A254C}" type="sibTrans" cxnId="{D09DFE07-2B28-694B-81F0-14B266A1AED0}">
      <dgm:prSet/>
      <dgm:spPr/>
      <dgm:t>
        <a:bodyPr/>
        <a:lstStyle/>
        <a:p>
          <a:endParaRPr lang="en-US"/>
        </a:p>
      </dgm:t>
    </dgm:pt>
    <dgm:pt modelId="{1149789B-4BB0-E948-8BB0-533239772384}">
      <dgm:prSet/>
      <dgm:spPr/>
      <dgm:t>
        <a:bodyPr/>
        <a:lstStyle/>
        <a:p>
          <a:r>
            <a:rPr lang="en-US"/>
            <a:t>Development year</a:t>
          </a:r>
        </a:p>
      </dgm:t>
    </dgm:pt>
    <dgm:pt modelId="{9EADA02F-75CB-BD4F-924B-4315F98B9EED}" type="parTrans" cxnId="{6B74EBDD-B470-724F-89E5-C7CEA278FD8B}">
      <dgm:prSet/>
      <dgm:spPr/>
      <dgm:t>
        <a:bodyPr/>
        <a:lstStyle/>
        <a:p>
          <a:endParaRPr lang="en-US"/>
        </a:p>
      </dgm:t>
    </dgm:pt>
    <dgm:pt modelId="{61172641-6B12-1E4E-B238-C8C63505964B}" type="sibTrans" cxnId="{6B74EBDD-B470-724F-89E5-C7CEA278FD8B}">
      <dgm:prSet/>
      <dgm:spPr/>
      <dgm:t>
        <a:bodyPr/>
        <a:lstStyle/>
        <a:p>
          <a:endParaRPr lang="en-US"/>
        </a:p>
      </dgm:t>
    </dgm:pt>
    <dgm:pt modelId="{5867173C-3032-2B40-B3CC-67C25DC6110D}">
      <dgm:prSet/>
      <dgm:spPr/>
      <dgm:t>
        <a:bodyPr/>
        <a:lstStyle/>
        <a:p>
          <a:r>
            <a:rPr lang="en-US" dirty="0"/>
            <a:t>Met again with HCAN and individual FQHCs to confirm placements</a:t>
          </a:r>
        </a:p>
      </dgm:t>
    </dgm:pt>
    <dgm:pt modelId="{B6D53495-F7D2-3749-AF03-73A769D7F5F3}" type="parTrans" cxnId="{4CAF337B-09C2-314C-AF3F-8673EA368E8D}">
      <dgm:prSet/>
      <dgm:spPr/>
      <dgm:t>
        <a:bodyPr/>
        <a:lstStyle/>
        <a:p>
          <a:endParaRPr lang="en-US"/>
        </a:p>
      </dgm:t>
    </dgm:pt>
    <dgm:pt modelId="{83C36DAB-F633-9E45-AC7C-BB0C9052F89A}" type="sibTrans" cxnId="{4CAF337B-09C2-314C-AF3F-8673EA368E8D}">
      <dgm:prSet/>
      <dgm:spPr/>
      <dgm:t>
        <a:bodyPr/>
        <a:lstStyle/>
        <a:p>
          <a:endParaRPr lang="en-US"/>
        </a:p>
      </dgm:t>
    </dgm:pt>
    <dgm:pt modelId="{287005B6-F527-2D4A-A2F7-C194A2D86EEA}">
      <dgm:prSet/>
      <dgm:spPr/>
      <dgm:t>
        <a:bodyPr/>
        <a:lstStyle/>
        <a:p>
          <a:r>
            <a:rPr lang="en-US"/>
            <a:t>Stakeholder meetings to inform didactic content</a:t>
          </a:r>
        </a:p>
      </dgm:t>
    </dgm:pt>
    <dgm:pt modelId="{942EE237-EF46-C34F-84CC-CBD0C40B8B6E}" type="parTrans" cxnId="{11BA1EA5-7DC2-EE46-A784-F1C7168F9C26}">
      <dgm:prSet/>
      <dgm:spPr/>
      <dgm:t>
        <a:bodyPr/>
        <a:lstStyle/>
        <a:p>
          <a:endParaRPr lang="en-US"/>
        </a:p>
      </dgm:t>
    </dgm:pt>
    <dgm:pt modelId="{E6397E88-70D0-F940-8905-5EC25CD0C11D}" type="sibTrans" cxnId="{11BA1EA5-7DC2-EE46-A784-F1C7168F9C26}">
      <dgm:prSet/>
      <dgm:spPr/>
      <dgm:t>
        <a:bodyPr/>
        <a:lstStyle/>
        <a:p>
          <a:endParaRPr lang="en-US"/>
        </a:p>
      </dgm:t>
    </dgm:pt>
    <dgm:pt modelId="{7ADB076F-7BE9-E14C-9A11-435768BB4119}">
      <dgm:prSet/>
      <dgm:spPr/>
      <dgm:t>
        <a:bodyPr/>
        <a:lstStyle/>
        <a:p>
          <a:r>
            <a:rPr lang="en-US"/>
            <a:t>Resident recruitment specific to sites</a:t>
          </a:r>
        </a:p>
      </dgm:t>
    </dgm:pt>
    <dgm:pt modelId="{A4474E05-0C38-B644-ABE4-6BD1CDDFA52E}" type="parTrans" cxnId="{8EEC2F02-B2CE-C946-97AF-4B7D841F6650}">
      <dgm:prSet/>
      <dgm:spPr/>
      <dgm:t>
        <a:bodyPr/>
        <a:lstStyle/>
        <a:p>
          <a:endParaRPr lang="en-US"/>
        </a:p>
      </dgm:t>
    </dgm:pt>
    <dgm:pt modelId="{BDF5C28B-05AB-4A4E-B4D5-1990D9134520}" type="sibTrans" cxnId="{8EEC2F02-B2CE-C946-97AF-4B7D841F6650}">
      <dgm:prSet/>
      <dgm:spPr/>
      <dgm:t>
        <a:bodyPr/>
        <a:lstStyle/>
        <a:p>
          <a:endParaRPr lang="en-US"/>
        </a:p>
      </dgm:t>
    </dgm:pt>
    <dgm:pt modelId="{02740EA9-EF6A-1345-A8ED-19F4EDD1CF04}" type="pres">
      <dgm:prSet presAssocID="{12F83915-486F-C748-8685-D2299CA20E86}" presName="Name0" presStyleCnt="0">
        <dgm:presLayoutVars>
          <dgm:dir/>
          <dgm:resizeHandles val="exact"/>
        </dgm:presLayoutVars>
      </dgm:prSet>
      <dgm:spPr/>
    </dgm:pt>
    <dgm:pt modelId="{1806E6CF-EE7D-9F44-B185-FC09A8B9F994}" type="pres">
      <dgm:prSet presAssocID="{65229F77-4082-6D47-84B7-05E3EE4EBCDF}" presName="node" presStyleLbl="node1" presStyleIdx="0" presStyleCnt="7">
        <dgm:presLayoutVars>
          <dgm:bulletEnabled val="1"/>
        </dgm:presLayoutVars>
      </dgm:prSet>
      <dgm:spPr/>
    </dgm:pt>
    <dgm:pt modelId="{90C5AEBF-0742-3240-B55C-CE9EC00C1952}" type="pres">
      <dgm:prSet presAssocID="{8739EC04-BA45-CD49-8D24-AFF723B7C3C7}" presName="sibTrans" presStyleLbl="sibTrans2D1" presStyleIdx="0" presStyleCnt="6"/>
      <dgm:spPr/>
    </dgm:pt>
    <dgm:pt modelId="{412AC9CF-4E7D-9F46-A825-E8B60B5AD4AC}" type="pres">
      <dgm:prSet presAssocID="{8739EC04-BA45-CD49-8D24-AFF723B7C3C7}" presName="connectorText" presStyleLbl="sibTrans2D1" presStyleIdx="0" presStyleCnt="6"/>
      <dgm:spPr/>
    </dgm:pt>
    <dgm:pt modelId="{434EB693-989A-E447-A1E6-69B9A5CE3998}" type="pres">
      <dgm:prSet presAssocID="{4D9439D8-9F17-9340-AB55-CE4A42401020}" presName="node" presStyleLbl="node1" presStyleIdx="1" presStyleCnt="7">
        <dgm:presLayoutVars>
          <dgm:bulletEnabled val="1"/>
        </dgm:presLayoutVars>
      </dgm:prSet>
      <dgm:spPr/>
    </dgm:pt>
    <dgm:pt modelId="{69CF13BA-3D58-4848-B5D4-EB8639FFF281}" type="pres">
      <dgm:prSet presAssocID="{C2B30EC2-0BEC-984A-9F4F-969369B78F4E}" presName="sibTrans" presStyleLbl="sibTrans2D1" presStyleIdx="1" presStyleCnt="6"/>
      <dgm:spPr/>
    </dgm:pt>
    <dgm:pt modelId="{0198FD72-C70D-6743-887D-21072B50F66B}" type="pres">
      <dgm:prSet presAssocID="{C2B30EC2-0BEC-984A-9F4F-969369B78F4E}" presName="connectorText" presStyleLbl="sibTrans2D1" presStyleIdx="1" presStyleCnt="6"/>
      <dgm:spPr/>
    </dgm:pt>
    <dgm:pt modelId="{F829411E-1655-6142-AA1E-AA79E3D97313}" type="pres">
      <dgm:prSet presAssocID="{5D6ECB0E-6AD9-994C-B160-F656EADE5BB2}" presName="node" presStyleLbl="node1" presStyleIdx="2" presStyleCnt="7">
        <dgm:presLayoutVars>
          <dgm:bulletEnabled val="1"/>
        </dgm:presLayoutVars>
      </dgm:prSet>
      <dgm:spPr/>
    </dgm:pt>
    <dgm:pt modelId="{2D82EA89-6F10-1C42-947A-A9374A9CF279}" type="pres">
      <dgm:prSet presAssocID="{3F6B1C32-4CB3-9B45-93BD-B70A273A254C}" presName="sibTrans" presStyleLbl="sibTrans2D1" presStyleIdx="2" presStyleCnt="6"/>
      <dgm:spPr/>
    </dgm:pt>
    <dgm:pt modelId="{FD7BE057-64FD-064E-9E6E-F14F6749A35A}" type="pres">
      <dgm:prSet presAssocID="{3F6B1C32-4CB3-9B45-93BD-B70A273A254C}" presName="connectorText" presStyleLbl="sibTrans2D1" presStyleIdx="2" presStyleCnt="6"/>
      <dgm:spPr/>
    </dgm:pt>
    <dgm:pt modelId="{6F0F3C82-CD96-EE4E-84F9-5DF7FB662FC7}" type="pres">
      <dgm:prSet presAssocID="{1149789B-4BB0-E948-8BB0-533239772384}" presName="node" presStyleLbl="node1" presStyleIdx="3" presStyleCnt="7">
        <dgm:presLayoutVars>
          <dgm:bulletEnabled val="1"/>
        </dgm:presLayoutVars>
      </dgm:prSet>
      <dgm:spPr/>
    </dgm:pt>
    <dgm:pt modelId="{86A906D2-894F-4241-BCB2-72182D787CE3}" type="pres">
      <dgm:prSet presAssocID="{61172641-6B12-1E4E-B238-C8C63505964B}" presName="sibTrans" presStyleLbl="sibTrans2D1" presStyleIdx="3" presStyleCnt="6"/>
      <dgm:spPr/>
    </dgm:pt>
    <dgm:pt modelId="{AE6827CD-1488-5740-A3DE-92CC4B07E9E4}" type="pres">
      <dgm:prSet presAssocID="{61172641-6B12-1E4E-B238-C8C63505964B}" presName="connectorText" presStyleLbl="sibTrans2D1" presStyleIdx="3" presStyleCnt="6"/>
      <dgm:spPr/>
    </dgm:pt>
    <dgm:pt modelId="{D5713CE3-E7C2-D941-A927-15E0AC32464B}" type="pres">
      <dgm:prSet presAssocID="{5867173C-3032-2B40-B3CC-67C25DC6110D}" presName="node" presStyleLbl="node1" presStyleIdx="4" presStyleCnt="7">
        <dgm:presLayoutVars>
          <dgm:bulletEnabled val="1"/>
        </dgm:presLayoutVars>
      </dgm:prSet>
      <dgm:spPr/>
    </dgm:pt>
    <dgm:pt modelId="{175D4160-D5D2-CE46-8435-61C2A1F71EA0}" type="pres">
      <dgm:prSet presAssocID="{83C36DAB-F633-9E45-AC7C-BB0C9052F89A}" presName="sibTrans" presStyleLbl="sibTrans2D1" presStyleIdx="4" presStyleCnt="6"/>
      <dgm:spPr/>
    </dgm:pt>
    <dgm:pt modelId="{8860E8DA-A6F5-F646-AD4C-5222B5CA5C12}" type="pres">
      <dgm:prSet presAssocID="{83C36DAB-F633-9E45-AC7C-BB0C9052F89A}" presName="connectorText" presStyleLbl="sibTrans2D1" presStyleIdx="4" presStyleCnt="6"/>
      <dgm:spPr/>
    </dgm:pt>
    <dgm:pt modelId="{6653D30B-7786-AC43-9FD7-C42CB214D934}" type="pres">
      <dgm:prSet presAssocID="{287005B6-F527-2D4A-A2F7-C194A2D86EEA}" presName="node" presStyleLbl="node1" presStyleIdx="5" presStyleCnt="7">
        <dgm:presLayoutVars>
          <dgm:bulletEnabled val="1"/>
        </dgm:presLayoutVars>
      </dgm:prSet>
      <dgm:spPr/>
    </dgm:pt>
    <dgm:pt modelId="{DFEA52ED-E880-5C45-A698-98BAC84EA284}" type="pres">
      <dgm:prSet presAssocID="{E6397E88-70D0-F940-8905-5EC25CD0C11D}" presName="sibTrans" presStyleLbl="sibTrans2D1" presStyleIdx="5" presStyleCnt="6"/>
      <dgm:spPr/>
    </dgm:pt>
    <dgm:pt modelId="{BA16EEE2-88A1-E547-A890-73A22DFA71E0}" type="pres">
      <dgm:prSet presAssocID="{E6397E88-70D0-F940-8905-5EC25CD0C11D}" presName="connectorText" presStyleLbl="sibTrans2D1" presStyleIdx="5" presStyleCnt="6"/>
      <dgm:spPr/>
    </dgm:pt>
    <dgm:pt modelId="{289318E8-30EE-6748-A894-836CC03F2D99}" type="pres">
      <dgm:prSet presAssocID="{7ADB076F-7BE9-E14C-9A11-435768BB4119}" presName="node" presStyleLbl="node1" presStyleIdx="6" presStyleCnt="7">
        <dgm:presLayoutVars>
          <dgm:bulletEnabled val="1"/>
        </dgm:presLayoutVars>
      </dgm:prSet>
      <dgm:spPr/>
    </dgm:pt>
  </dgm:ptLst>
  <dgm:cxnLst>
    <dgm:cxn modelId="{8EEC2F02-B2CE-C946-97AF-4B7D841F6650}" srcId="{12F83915-486F-C748-8685-D2299CA20E86}" destId="{7ADB076F-7BE9-E14C-9A11-435768BB4119}" srcOrd="6" destOrd="0" parTransId="{A4474E05-0C38-B644-ABE4-6BD1CDDFA52E}" sibTransId="{BDF5C28B-05AB-4A4E-B4D5-1990D9134520}"/>
    <dgm:cxn modelId="{D7289605-BA05-8545-99FA-E228B2479F2C}" srcId="{12F83915-486F-C748-8685-D2299CA20E86}" destId="{4D9439D8-9F17-9340-AB55-CE4A42401020}" srcOrd="1" destOrd="0" parTransId="{C150E14E-C821-8743-A08D-3BE780A99771}" sibTransId="{C2B30EC2-0BEC-984A-9F4F-969369B78F4E}"/>
    <dgm:cxn modelId="{D09DFE07-2B28-694B-81F0-14B266A1AED0}" srcId="{12F83915-486F-C748-8685-D2299CA20E86}" destId="{5D6ECB0E-6AD9-994C-B160-F656EADE5BB2}" srcOrd="2" destOrd="0" parTransId="{D4AB32B2-D6E1-B44F-AE65-8807F6B73412}" sibTransId="{3F6B1C32-4CB3-9B45-93BD-B70A273A254C}"/>
    <dgm:cxn modelId="{88E04D18-1553-4947-A6A3-B68B457237BE}" type="presOf" srcId="{1149789B-4BB0-E948-8BB0-533239772384}" destId="{6F0F3C82-CD96-EE4E-84F9-5DF7FB662FC7}" srcOrd="0" destOrd="0" presId="urn:microsoft.com/office/officeart/2005/8/layout/process1"/>
    <dgm:cxn modelId="{901D101E-9C50-B34F-84E8-C786F5070446}" srcId="{12F83915-486F-C748-8685-D2299CA20E86}" destId="{65229F77-4082-6D47-84B7-05E3EE4EBCDF}" srcOrd="0" destOrd="0" parTransId="{E1BB9E20-2189-7845-BBF1-A561EA5EB0E3}" sibTransId="{8739EC04-BA45-CD49-8D24-AFF723B7C3C7}"/>
    <dgm:cxn modelId="{4B465824-D15C-9A4D-BC1A-2386C2CD7973}" type="presOf" srcId="{61172641-6B12-1E4E-B238-C8C63505964B}" destId="{86A906D2-894F-4241-BCB2-72182D787CE3}" srcOrd="0" destOrd="0" presId="urn:microsoft.com/office/officeart/2005/8/layout/process1"/>
    <dgm:cxn modelId="{DE44172C-008C-CB48-A053-D6C0BB53C6FC}" type="presOf" srcId="{3F6B1C32-4CB3-9B45-93BD-B70A273A254C}" destId="{FD7BE057-64FD-064E-9E6E-F14F6749A35A}" srcOrd="1" destOrd="0" presId="urn:microsoft.com/office/officeart/2005/8/layout/process1"/>
    <dgm:cxn modelId="{D6B89238-4ABD-7041-929B-80D60963A9AE}" type="presOf" srcId="{12F83915-486F-C748-8685-D2299CA20E86}" destId="{02740EA9-EF6A-1345-A8ED-19F4EDD1CF04}" srcOrd="0" destOrd="0" presId="urn:microsoft.com/office/officeart/2005/8/layout/process1"/>
    <dgm:cxn modelId="{6739ED3E-7BCE-2D44-A481-B0EEB80B7935}" type="presOf" srcId="{287005B6-F527-2D4A-A2F7-C194A2D86EEA}" destId="{6653D30B-7786-AC43-9FD7-C42CB214D934}" srcOrd="0" destOrd="0" presId="urn:microsoft.com/office/officeart/2005/8/layout/process1"/>
    <dgm:cxn modelId="{639A123F-17E9-9F4E-B635-3F6A96EC07D3}" type="presOf" srcId="{E6397E88-70D0-F940-8905-5EC25CD0C11D}" destId="{BA16EEE2-88A1-E547-A890-73A22DFA71E0}" srcOrd="1" destOrd="0" presId="urn:microsoft.com/office/officeart/2005/8/layout/process1"/>
    <dgm:cxn modelId="{BA84D755-4E44-6540-908B-6F4BBA339D2A}" type="presOf" srcId="{C2B30EC2-0BEC-984A-9F4F-969369B78F4E}" destId="{69CF13BA-3D58-4848-B5D4-EB8639FFF281}" srcOrd="0" destOrd="0" presId="urn:microsoft.com/office/officeart/2005/8/layout/process1"/>
    <dgm:cxn modelId="{91356B67-2C6B-C743-B0AE-E5E8A8231193}" type="presOf" srcId="{5D6ECB0E-6AD9-994C-B160-F656EADE5BB2}" destId="{F829411E-1655-6142-AA1E-AA79E3D97313}" srcOrd="0" destOrd="0" presId="urn:microsoft.com/office/officeart/2005/8/layout/process1"/>
    <dgm:cxn modelId="{912C5B6E-2C13-A741-8333-8E316FAAB516}" type="presOf" srcId="{3F6B1C32-4CB3-9B45-93BD-B70A273A254C}" destId="{2D82EA89-6F10-1C42-947A-A9374A9CF279}" srcOrd="0" destOrd="0" presId="urn:microsoft.com/office/officeart/2005/8/layout/process1"/>
    <dgm:cxn modelId="{4CAF337B-09C2-314C-AF3F-8673EA368E8D}" srcId="{12F83915-486F-C748-8685-D2299CA20E86}" destId="{5867173C-3032-2B40-B3CC-67C25DC6110D}" srcOrd="4" destOrd="0" parTransId="{B6D53495-F7D2-3749-AF03-73A769D7F5F3}" sibTransId="{83C36DAB-F633-9E45-AC7C-BB0C9052F89A}"/>
    <dgm:cxn modelId="{33A12589-DFEF-B14D-A8F7-40DD9C06B18A}" type="presOf" srcId="{8739EC04-BA45-CD49-8D24-AFF723B7C3C7}" destId="{90C5AEBF-0742-3240-B55C-CE9EC00C1952}" srcOrd="0" destOrd="0" presId="urn:microsoft.com/office/officeart/2005/8/layout/process1"/>
    <dgm:cxn modelId="{F78621A1-1BF8-AE4C-A521-E6012E6827F8}" type="presOf" srcId="{C2B30EC2-0BEC-984A-9F4F-969369B78F4E}" destId="{0198FD72-C70D-6743-887D-21072B50F66B}" srcOrd="1" destOrd="0" presId="urn:microsoft.com/office/officeart/2005/8/layout/process1"/>
    <dgm:cxn modelId="{11BA1EA5-7DC2-EE46-A784-F1C7168F9C26}" srcId="{12F83915-486F-C748-8685-D2299CA20E86}" destId="{287005B6-F527-2D4A-A2F7-C194A2D86EEA}" srcOrd="5" destOrd="0" parTransId="{942EE237-EF46-C34F-84CC-CBD0C40B8B6E}" sibTransId="{E6397E88-70D0-F940-8905-5EC25CD0C11D}"/>
    <dgm:cxn modelId="{1F9D52B0-D19F-4444-A357-BDB0FADBBBB4}" type="presOf" srcId="{8739EC04-BA45-CD49-8D24-AFF723B7C3C7}" destId="{412AC9CF-4E7D-9F46-A825-E8B60B5AD4AC}" srcOrd="1" destOrd="0" presId="urn:microsoft.com/office/officeart/2005/8/layout/process1"/>
    <dgm:cxn modelId="{56116FB8-7A5C-154D-8B0B-C589170F0902}" type="presOf" srcId="{5867173C-3032-2B40-B3CC-67C25DC6110D}" destId="{D5713CE3-E7C2-D941-A927-15E0AC32464B}" srcOrd="0" destOrd="0" presId="urn:microsoft.com/office/officeart/2005/8/layout/process1"/>
    <dgm:cxn modelId="{009961BF-FDFD-DE41-8B9D-7AC40E62337D}" type="presOf" srcId="{7ADB076F-7BE9-E14C-9A11-435768BB4119}" destId="{289318E8-30EE-6748-A894-836CC03F2D99}" srcOrd="0" destOrd="0" presId="urn:microsoft.com/office/officeart/2005/8/layout/process1"/>
    <dgm:cxn modelId="{EBF7EBC0-84B3-FB4F-B46F-1748B1312977}" type="presOf" srcId="{83C36DAB-F633-9E45-AC7C-BB0C9052F89A}" destId="{8860E8DA-A6F5-F646-AD4C-5222B5CA5C12}" srcOrd="1" destOrd="0" presId="urn:microsoft.com/office/officeart/2005/8/layout/process1"/>
    <dgm:cxn modelId="{594C98C6-6592-2948-AA4C-6FB97A497ED5}" type="presOf" srcId="{4D9439D8-9F17-9340-AB55-CE4A42401020}" destId="{434EB693-989A-E447-A1E6-69B9A5CE3998}" srcOrd="0" destOrd="0" presId="urn:microsoft.com/office/officeart/2005/8/layout/process1"/>
    <dgm:cxn modelId="{B5C453C8-BA27-034C-AC41-41D335EF79B3}" type="presOf" srcId="{65229F77-4082-6D47-84B7-05E3EE4EBCDF}" destId="{1806E6CF-EE7D-9F44-B185-FC09A8B9F994}" srcOrd="0" destOrd="0" presId="urn:microsoft.com/office/officeart/2005/8/layout/process1"/>
    <dgm:cxn modelId="{608217CE-050D-3049-B55C-76786485C89E}" type="presOf" srcId="{E6397E88-70D0-F940-8905-5EC25CD0C11D}" destId="{DFEA52ED-E880-5C45-A698-98BAC84EA284}" srcOrd="0" destOrd="0" presId="urn:microsoft.com/office/officeart/2005/8/layout/process1"/>
    <dgm:cxn modelId="{6B74EBDD-B470-724F-89E5-C7CEA278FD8B}" srcId="{12F83915-486F-C748-8685-D2299CA20E86}" destId="{1149789B-4BB0-E948-8BB0-533239772384}" srcOrd="3" destOrd="0" parTransId="{9EADA02F-75CB-BD4F-924B-4315F98B9EED}" sibTransId="{61172641-6B12-1E4E-B238-C8C63505964B}"/>
    <dgm:cxn modelId="{8BD623EA-7BE5-B243-B5D5-A533A0CB4319}" type="presOf" srcId="{61172641-6B12-1E4E-B238-C8C63505964B}" destId="{AE6827CD-1488-5740-A3DE-92CC4B07E9E4}" srcOrd="1" destOrd="0" presId="urn:microsoft.com/office/officeart/2005/8/layout/process1"/>
    <dgm:cxn modelId="{7997DBEA-357D-294B-841B-F0B6F4FA4E90}" type="presOf" srcId="{83C36DAB-F633-9E45-AC7C-BB0C9052F89A}" destId="{175D4160-D5D2-CE46-8435-61C2A1F71EA0}" srcOrd="0" destOrd="0" presId="urn:microsoft.com/office/officeart/2005/8/layout/process1"/>
    <dgm:cxn modelId="{6E89AD89-016D-7940-B5C3-69DD05E2EF9E}" type="presParOf" srcId="{02740EA9-EF6A-1345-A8ED-19F4EDD1CF04}" destId="{1806E6CF-EE7D-9F44-B185-FC09A8B9F994}" srcOrd="0" destOrd="0" presId="urn:microsoft.com/office/officeart/2005/8/layout/process1"/>
    <dgm:cxn modelId="{0552B286-CBCB-8F4D-9C76-413850F679DD}" type="presParOf" srcId="{02740EA9-EF6A-1345-A8ED-19F4EDD1CF04}" destId="{90C5AEBF-0742-3240-B55C-CE9EC00C1952}" srcOrd="1" destOrd="0" presId="urn:microsoft.com/office/officeart/2005/8/layout/process1"/>
    <dgm:cxn modelId="{0AB10FEA-0563-7040-A07D-A6AB71916F1C}" type="presParOf" srcId="{90C5AEBF-0742-3240-B55C-CE9EC00C1952}" destId="{412AC9CF-4E7D-9F46-A825-E8B60B5AD4AC}" srcOrd="0" destOrd="0" presId="urn:microsoft.com/office/officeart/2005/8/layout/process1"/>
    <dgm:cxn modelId="{A7853413-F26B-BA47-BBE7-B2395E8DBB46}" type="presParOf" srcId="{02740EA9-EF6A-1345-A8ED-19F4EDD1CF04}" destId="{434EB693-989A-E447-A1E6-69B9A5CE3998}" srcOrd="2" destOrd="0" presId="urn:microsoft.com/office/officeart/2005/8/layout/process1"/>
    <dgm:cxn modelId="{26C2EF05-EB53-9848-841C-3E57E83DA74E}" type="presParOf" srcId="{02740EA9-EF6A-1345-A8ED-19F4EDD1CF04}" destId="{69CF13BA-3D58-4848-B5D4-EB8639FFF281}" srcOrd="3" destOrd="0" presId="urn:microsoft.com/office/officeart/2005/8/layout/process1"/>
    <dgm:cxn modelId="{D9344223-F4A9-DB45-B743-479CF4D7B096}" type="presParOf" srcId="{69CF13BA-3D58-4848-B5D4-EB8639FFF281}" destId="{0198FD72-C70D-6743-887D-21072B50F66B}" srcOrd="0" destOrd="0" presId="urn:microsoft.com/office/officeart/2005/8/layout/process1"/>
    <dgm:cxn modelId="{100D8369-9D3D-3041-9AF6-CD97B7E47FFE}" type="presParOf" srcId="{02740EA9-EF6A-1345-A8ED-19F4EDD1CF04}" destId="{F829411E-1655-6142-AA1E-AA79E3D97313}" srcOrd="4" destOrd="0" presId="urn:microsoft.com/office/officeart/2005/8/layout/process1"/>
    <dgm:cxn modelId="{A6390E54-22E8-6441-86E1-5B378723D5E9}" type="presParOf" srcId="{02740EA9-EF6A-1345-A8ED-19F4EDD1CF04}" destId="{2D82EA89-6F10-1C42-947A-A9374A9CF279}" srcOrd="5" destOrd="0" presId="urn:microsoft.com/office/officeart/2005/8/layout/process1"/>
    <dgm:cxn modelId="{AB926D86-A768-8A4B-88D9-CA89AC1AF3E6}" type="presParOf" srcId="{2D82EA89-6F10-1C42-947A-A9374A9CF279}" destId="{FD7BE057-64FD-064E-9E6E-F14F6749A35A}" srcOrd="0" destOrd="0" presId="urn:microsoft.com/office/officeart/2005/8/layout/process1"/>
    <dgm:cxn modelId="{774B1B84-6B77-C74C-B820-35B364B4CBFE}" type="presParOf" srcId="{02740EA9-EF6A-1345-A8ED-19F4EDD1CF04}" destId="{6F0F3C82-CD96-EE4E-84F9-5DF7FB662FC7}" srcOrd="6" destOrd="0" presId="urn:microsoft.com/office/officeart/2005/8/layout/process1"/>
    <dgm:cxn modelId="{F8FF5D78-1197-0542-8BB1-04A3FEF695BD}" type="presParOf" srcId="{02740EA9-EF6A-1345-A8ED-19F4EDD1CF04}" destId="{86A906D2-894F-4241-BCB2-72182D787CE3}" srcOrd="7" destOrd="0" presId="urn:microsoft.com/office/officeart/2005/8/layout/process1"/>
    <dgm:cxn modelId="{6E47B284-3BA9-EE43-8850-7987215DF151}" type="presParOf" srcId="{86A906D2-894F-4241-BCB2-72182D787CE3}" destId="{AE6827CD-1488-5740-A3DE-92CC4B07E9E4}" srcOrd="0" destOrd="0" presId="urn:microsoft.com/office/officeart/2005/8/layout/process1"/>
    <dgm:cxn modelId="{16439DF0-6408-894E-A8BF-552ACD161FEE}" type="presParOf" srcId="{02740EA9-EF6A-1345-A8ED-19F4EDD1CF04}" destId="{D5713CE3-E7C2-D941-A927-15E0AC32464B}" srcOrd="8" destOrd="0" presId="urn:microsoft.com/office/officeart/2005/8/layout/process1"/>
    <dgm:cxn modelId="{9BC11DAC-DBD6-A844-B0DB-44D807BD420F}" type="presParOf" srcId="{02740EA9-EF6A-1345-A8ED-19F4EDD1CF04}" destId="{175D4160-D5D2-CE46-8435-61C2A1F71EA0}" srcOrd="9" destOrd="0" presId="urn:microsoft.com/office/officeart/2005/8/layout/process1"/>
    <dgm:cxn modelId="{34EF1AE6-0553-7F40-8B86-E844C4CA9927}" type="presParOf" srcId="{175D4160-D5D2-CE46-8435-61C2A1F71EA0}" destId="{8860E8DA-A6F5-F646-AD4C-5222B5CA5C12}" srcOrd="0" destOrd="0" presId="urn:microsoft.com/office/officeart/2005/8/layout/process1"/>
    <dgm:cxn modelId="{7746F53A-24D5-AB43-8441-11DDFA5BAA86}" type="presParOf" srcId="{02740EA9-EF6A-1345-A8ED-19F4EDD1CF04}" destId="{6653D30B-7786-AC43-9FD7-C42CB214D934}" srcOrd="10" destOrd="0" presId="urn:microsoft.com/office/officeart/2005/8/layout/process1"/>
    <dgm:cxn modelId="{0991829C-2AA4-224F-A944-10B4C4550537}" type="presParOf" srcId="{02740EA9-EF6A-1345-A8ED-19F4EDD1CF04}" destId="{DFEA52ED-E880-5C45-A698-98BAC84EA284}" srcOrd="11" destOrd="0" presId="urn:microsoft.com/office/officeart/2005/8/layout/process1"/>
    <dgm:cxn modelId="{3FAE2337-DA74-2B49-B76D-6621D3D321E8}" type="presParOf" srcId="{DFEA52ED-E880-5C45-A698-98BAC84EA284}" destId="{BA16EEE2-88A1-E547-A890-73A22DFA71E0}" srcOrd="0" destOrd="0" presId="urn:microsoft.com/office/officeart/2005/8/layout/process1"/>
    <dgm:cxn modelId="{72E17A81-E68F-B245-824D-97B083FF76F9}" type="presParOf" srcId="{02740EA9-EF6A-1345-A8ED-19F4EDD1CF04}" destId="{289318E8-30EE-6748-A894-836CC03F2D99}"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6E6CF-EE7D-9F44-B185-FC09A8B9F994}">
      <dsp:nvSpPr>
        <dsp:cNvPr id="0" name=""/>
        <dsp:cNvSpPr/>
      </dsp:nvSpPr>
      <dsp:spPr>
        <a:xfrm>
          <a:off x="4019" y="1864115"/>
          <a:ext cx="1522190" cy="202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Met with clinical partners prior to grant application to gauge interest</a:t>
          </a:r>
        </a:p>
      </dsp:txBody>
      <dsp:txXfrm>
        <a:off x="48602" y="1908698"/>
        <a:ext cx="1433024" cy="1937249"/>
      </dsp:txXfrm>
    </dsp:sp>
    <dsp:sp modelId="{90C5AEBF-0742-3240-B55C-CE9EC00C1952}">
      <dsp:nvSpPr>
        <dsp:cNvPr id="0" name=""/>
        <dsp:cNvSpPr/>
      </dsp:nvSpPr>
      <dsp:spPr>
        <a:xfrm>
          <a:off x="1678428" y="2688571"/>
          <a:ext cx="322704" cy="377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78428" y="2764072"/>
        <a:ext cx="225893" cy="226501"/>
      </dsp:txXfrm>
    </dsp:sp>
    <dsp:sp modelId="{434EB693-989A-E447-A1E6-69B9A5CE3998}">
      <dsp:nvSpPr>
        <dsp:cNvPr id="0" name=""/>
        <dsp:cNvSpPr/>
      </dsp:nvSpPr>
      <dsp:spPr>
        <a:xfrm>
          <a:off x="2135085" y="1864115"/>
          <a:ext cx="1522190" cy="202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MOUs with primary care assn. and individual FQHCs</a:t>
          </a:r>
        </a:p>
      </dsp:txBody>
      <dsp:txXfrm>
        <a:off x="2179668" y="1908698"/>
        <a:ext cx="1433024" cy="1937249"/>
      </dsp:txXfrm>
    </dsp:sp>
    <dsp:sp modelId="{69CF13BA-3D58-4848-B5D4-EB8639FFF281}">
      <dsp:nvSpPr>
        <dsp:cNvPr id="0" name=""/>
        <dsp:cNvSpPr/>
      </dsp:nvSpPr>
      <dsp:spPr>
        <a:xfrm>
          <a:off x="3809494" y="2688571"/>
          <a:ext cx="322704" cy="377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09494" y="2764072"/>
        <a:ext cx="225893" cy="226501"/>
      </dsp:txXfrm>
    </dsp:sp>
    <dsp:sp modelId="{F829411E-1655-6142-AA1E-AA79E3D97313}">
      <dsp:nvSpPr>
        <dsp:cNvPr id="0" name=""/>
        <dsp:cNvSpPr/>
      </dsp:nvSpPr>
      <dsp:spPr>
        <a:xfrm>
          <a:off x="4266151" y="1864115"/>
          <a:ext cx="1522190" cy="202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Grant received</a:t>
          </a:r>
        </a:p>
      </dsp:txBody>
      <dsp:txXfrm>
        <a:off x="4310734" y="1908698"/>
        <a:ext cx="1433024" cy="1937249"/>
      </dsp:txXfrm>
    </dsp:sp>
    <dsp:sp modelId="{2D82EA89-6F10-1C42-947A-A9374A9CF279}">
      <dsp:nvSpPr>
        <dsp:cNvPr id="0" name=""/>
        <dsp:cNvSpPr/>
      </dsp:nvSpPr>
      <dsp:spPr>
        <a:xfrm>
          <a:off x="5940560" y="2688571"/>
          <a:ext cx="322704" cy="377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40560" y="2764072"/>
        <a:ext cx="225893" cy="226501"/>
      </dsp:txXfrm>
    </dsp:sp>
    <dsp:sp modelId="{6F0F3C82-CD96-EE4E-84F9-5DF7FB662FC7}">
      <dsp:nvSpPr>
        <dsp:cNvPr id="0" name=""/>
        <dsp:cNvSpPr/>
      </dsp:nvSpPr>
      <dsp:spPr>
        <a:xfrm>
          <a:off x="6397217" y="1864115"/>
          <a:ext cx="1522190" cy="202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Development year</a:t>
          </a:r>
        </a:p>
      </dsp:txBody>
      <dsp:txXfrm>
        <a:off x="6441800" y="1908698"/>
        <a:ext cx="1433024" cy="1937249"/>
      </dsp:txXfrm>
    </dsp:sp>
    <dsp:sp modelId="{86A906D2-894F-4241-BCB2-72182D787CE3}">
      <dsp:nvSpPr>
        <dsp:cNvPr id="0" name=""/>
        <dsp:cNvSpPr/>
      </dsp:nvSpPr>
      <dsp:spPr>
        <a:xfrm>
          <a:off x="8071627" y="2688571"/>
          <a:ext cx="322704" cy="377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071627" y="2764072"/>
        <a:ext cx="225893" cy="226501"/>
      </dsp:txXfrm>
    </dsp:sp>
    <dsp:sp modelId="{D5713CE3-E7C2-D941-A927-15E0AC32464B}">
      <dsp:nvSpPr>
        <dsp:cNvPr id="0" name=""/>
        <dsp:cNvSpPr/>
      </dsp:nvSpPr>
      <dsp:spPr>
        <a:xfrm>
          <a:off x="8528284" y="1864115"/>
          <a:ext cx="1522190" cy="202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Met again with HCAN and individual FQHCs to confirm placements</a:t>
          </a:r>
        </a:p>
      </dsp:txBody>
      <dsp:txXfrm>
        <a:off x="8572867" y="1908698"/>
        <a:ext cx="1433024" cy="1937249"/>
      </dsp:txXfrm>
    </dsp:sp>
    <dsp:sp modelId="{175D4160-D5D2-CE46-8435-61C2A1F71EA0}">
      <dsp:nvSpPr>
        <dsp:cNvPr id="0" name=""/>
        <dsp:cNvSpPr/>
      </dsp:nvSpPr>
      <dsp:spPr>
        <a:xfrm>
          <a:off x="10202693" y="2688571"/>
          <a:ext cx="322704" cy="377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0202693" y="2764072"/>
        <a:ext cx="225893" cy="226501"/>
      </dsp:txXfrm>
    </dsp:sp>
    <dsp:sp modelId="{6653D30B-7786-AC43-9FD7-C42CB214D934}">
      <dsp:nvSpPr>
        <dsp:cNvPr id="0" name=""/>
        <dsp:cNvSpPr/>
      </dsp:nvSpPr>
      <dsp:spPr>
        <a:xfrm>
          <a:off x="10659350" y="1864115"/>
          <a:ext cx="1522190" cy="202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Stakeholder meetings to inform didactic content</a:t>
          </a:r>
        </a:p>
      </dsp:txBody>
      <dsp:txXfrm>
        <a:off x="10703933" y="1908698"/>
        <a:ext cx="1433024" cy="1937249"/>
      </dsp:txXfrm>
    </dsp:sp>
    <dsp:sp modelId="{DFEA52ED-E880-5C45-A698-98BAC84EA284}">
      <dsp:nvSpPr>
        <dsp:cNvPr id="0" name=""/>
        <dsp:cNvSpPr/>
      </dsp:nvSpPr>
      <dsp:spPr>
        <a:xfrm>
          <a:off x="12333759" y="2688571"/>
          <a:ext cx="322704" cy="377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2333759" y="2764072"/>
        <a:ext cx="225893" cy="226501"/>
      </dsp:txXfrm>
    </dsp:sp>
    <dsp:sp modelId="{289318E8-30EE-6748-A894-836CC03F2D99}">
      <dsp:nvSpPr>
        <dsp:cNvPr id="0" name=""/>
        <dsp:cNvSpPr/>
      </dsp:nvSpPr>
      <dsp:spPr>
        <a:xfrm>
          <a:off x="12790416" y="1864115"/>
          <a:ext cx="1522190" cy="202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Resident recruitment specific to sites</a:t>
          </a:r>
        </a:p>
      </dsp:txBody>
      <dsp:txXfrm>
        <a:off x="12834999" y="1908698"/>
        <a:ext cx="1433024" cy="19372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0.28399</cdr:x>
      <cdr:y>0.09273</cdr:y>
    </cdr:from>
    <cdr:to>
      <cdr:x>0.64892</cdr:x>
      <cdr:y>0.28854</cdr:y>
    </cdr:to>
    <cdr:sp macro="" textlink="">
      <cdr:nvSpPr>
        <cdr:cNvPr id="3" name="TextBox 2">
          <a:extLst xmlns:a="http://schemas.openxmlformats.org/drawingml/2006/main">
            <a:ext uri="{FF2B5EF4-FFF2-40B4-BE49-F238E27FC236}">
              <a16:creationId xmlns:a16="http://schemas.microsoft.com/office/drawing/2014/main" id="{E66F54D1-85C9-9DE6-E4C1-FEC1C4F9A4DB}"/>
            </a:ext>
          </a:extLst>
        </cdr:cNvPr>
        <cdr:cNvSpPr txBox="1"/>
      </cdr:nvSpPr>
      <cdr:spPr>
        <a:xfrm xmlns:a="http://schemas.openxmlformats.org/drawingml/2006/main">
          <a:off x="1273891" y="443215"/>
          <a:ext cx="1636979" cy="9358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a:latin typeface="Arial" panose="020B0604020202020204" pitchFamily="34" charset="0"/>
              <a:cs typeface="Arial" panose="020B0604020202020204" pitchFamily="34" charset="0"/>
            </a:rPr>
            <a:t>Post Residency Career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97FDAD2-06B6-4A42-8793-C2B2A57EB90A}" type="datetimeFigureOut">
              <a:rPr lang="en-US" smtClean="0"/>
              <a:t>6/29/22</a:t>
            </a:fld>
            <a:endParaRPr lang="en-US"/>
          </a:p>
        </p:txBody>
      </p:sp>
      <p:sp>
        <p:nvSpPr>
          <p:cNvPr id="4" name="Slide Image Placeholder 3"/>
          <p:cNvSpPr>
            <a:spLocks noGrp="1" noRot="1" noChangeAspect="1"/>
          </p:cNvSpPr>
          <p:nvPr>
            <p:ph type="sldImg" idx="2"/>
          </p:nvPr>
        </p:nvSpPr>
        <p:spPr>
          <a:xfrm>
            <a:off x="1309688" y="1162050"/>
            <a:ext cx="43910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35561F-02C2-404A-A9A2-99CAA8D8F379}" type="slidenum">
              <a:rPr lang="en-US" smtClean="0"/>
              <a:t>‹#›</a:t>
            </a:fld>
            <a:endParaRPr lang="en-US"/>
          </a:p>
        </p:txBody>
      </p:sp>
    </p:spTree>
    <p:extLst>
      <p:ext uri="{BB962C8B-B14F-4D97-AF65-F5344CB8AC3E}">
        <p14:creationId xmlns:p14="http://schemas.microsoft.com/office/powerpoint/2010/main" val="418040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5561F-02C2-404A-A9A2-99CAA8D8F379}" type="slidenum">
              <a:rPr lang="en-US" smtClean="0"/>
              <a:t>1</a:t>
            </a:fld>
            <a:endParaRPr lang="en-US"/>
          </a:p>
        </p:txBody>
      </p:sp>
    </p:spTree>
    <p:extLst>
      <p:ext uri="{BB962C8B-B14F-4D97-AF65-F5344CB8AC3E}">
        <p14:creationId xmlns:p14="http://schemas.microsoft.com/office/powerpoint/2010/main" val="3525092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w/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540E8E23-49DC-5F42-B163-1762382F3795}" type="datetimeFigureOut">
              <a:rPr lang="en-US"/>
              <a:pPr/>
              <a:t>6/29/22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0D796F-9530-F54B-93DB-E18D7194D792}" type="slidenum">
              <a:rPr lang="en-US"/>
              <a:pPr/>
              <a:t>‹#›</a:t>
            </a:fld>
            <a:endParaRPr lang="en-US"/>
          </a:p>
        </p:txBody>
      </p:sp>
      <p:sp>
        <p:nvSpPr>
          <p:cNvPr id="7" name="Rectangle 6">
            <a:extLst>
              <a:ext uri="{FF2B5EF4-FFF2-40B4-BE49-F238E27FC236}">
                <a16:creationId xmlns:a16="http://schemas.microsoft.com/office/drawing/2014/main" id="{FFE10F69-21EF-4649-94CE-32F0FE649413}"/>
              </a:ext>
            </a:extLst>
          </p:cNvPr>
          <p:cNvSpPr/>
          <p:nvPr userDrawn="1"/>
        </p:nvSpPr>
        <p:spPr>
          <a:xfrm>
            <a:off x="-1" y="-20053"/>
            <a:ext cx="51206400" cy="7402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B5053D4-8BBE-984E-BFFE-F0D39F461578}"/>
              </a:ext>
            </a:extLst>
          </p:cNvPr>
          <p:cNvPicPr>
            <a:picLocks noChangeAspect="1"/>
          </p:cNvPicPr>
          <p:nvPr userDrawn="1"/>
        </p:nvPicPr>
        <p:blipFill>
          <a:blip r:embed="rId2"/>
          <a:stretch>
            <a:fillRect/>
          </a:stretch>
        </p:blipFill>
        <p:spPr>
          <a:xfrm>
            <a:off x="39861275" y="1004025"/>
            <a:ext cx="10252992" cy="1749326"/>
          </a:xfrm>
          <a:prstGeom prst="rect">
            <a:avLst/>
          </a:prstGeom>
        </p:spPr>
      </p:pic>
      <p:pic>
        <p:nvPicPr>
          <p:cNvPr id="9" name="Picture 8">
            <a:extLst>
              <a:ext uri="{FF2B5EF4-FFF2-40B4-BE49-F238E27FC236}">
                <a16:creationId xmlns:a16="http://schemas.microsoft.com/office/drawing/2014/main" id="{B0AEC7BA-69FB-9F47-AB14-E06B2108A39D}"/>
              </a:ext>
            </a:extLst>
          </p:cNvPr>
          <p:cNvPicPr>
            <a:picLocks noChangeAspect="1"/>
          </p:cNvPicPr>
          <p:nvPr userDrawn="1"/>
        </p:nvPicPr>
        <p:blipFill>
          <a:blip r:embed="rId3"/>
          <a:stretch>
            <a:fillRect/>
          </a:stretch>
        </p:blipFill>
        <p:spPr>
          <a:xfrm>
            <a:off x="47519080" y="34832694"/>
            <a:ext cx="2899521" cy="1177249"/>
          </a:xfrm>
          <a:prstGeom prst="rect">
            <a:avLst/>
          </a:prstGeom>
        </p:spPr>
      </p:pic>
    </p:spTree>
    <p:extLst>
      <p:ext uri="{BB962C8B-B14F-4D97-AF65-F5344CB8AC3E}">
        <p14:creationId xmlns:p14="http://schemas.microsoft.com/office/powerpoint/2010/main" val="376328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FDD60BC3-600D-A74F-B0CA-63F98FFD6079}"/>
              </a:ext>
            </a:extLst>
          </p:cNvPr>
          <p:cNvPicPr>
            <a:picLocks noChangeAspect="1"/>
          </p:cNvPicPr>
          <p:nvPr userDrawn="1"/>
        </p:nvPicPr>
        <p:blipFill>
          <a:blip r:embed="rId2"/>
          <a:stretch>
            <a:fillRect/>
          </a:stretch>
        </p:blipFill>
        <p:spPr>
          <a:xfrm>
            <a:off x="0" y="0"/>
            <a:ext cx="51206400" cy="36576000"/>
          </a:xfrm>
          <a:prstGeom prst="rect">
            <a:avLst/>
          </a:prstGeom>
        </p:spPr>
      </p:pic>
      <p:sp>
        <p:nvSpPr>
          <p:cNvPr id="4" name="Date Placeholder 3"/>
          <p:cNvSpPr>
            <a:spLocks noGrp="1"/>
          </p:cNvSpPr>
          <p:nvPr>
            <p:ph type="dt" sz="half" idx="10"/>
          </p:nvPr>
        </p:nvSpPr>
        <p:spPr/>
        <p:txBody>
          <a:bodyPr/>
          <a:lstStyle>
            <a:lvl1pPr>
              <a:defRPr/>
            </a:lvl1pPr>
          </a:lstStyle>
          <a:p>
            <a:fld id="{540E8E23-49DC-5F42-B163-1762382F3795}" type="datetimeFigureOut">
              <a:rPr lang="en-US"/>
              <a:pPr/>
              <a:t>6/29/22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0D796F-9530-F54B-93DB-E18D7194D792}" type="slidenum">
              <a:rPr lang="en-US"/>
              <a:pPr/>
              <a:t>‹#›</a:t>
            </a:fld>
            <a:endParaRPr lang="en-US"/>
          </a:p>
        </p:txBody>
      </p:sp>
      <p:pic>
        <p:nvPicPr>
          <p:cNvPr id="9" name="Picture 8">
            <a:extLst>
              <a:ext uri="{FF2B5EF4-FFF2-40B4-BE49-F238E27FC236}">
                <a16:creationId xmlns:a16="http://schemas.microsoft.com/office/drawing/2014/main" id="{5D4D9AB2-7D90-D34A-85AB-2D61D48F69C8}"/>
              </a:ext>
            </a:extLst>
          </p:cNvPr>
          <p:cNvPicPr>
            <a:picLocks noChangeAspect="1"/>
          </p:cNvPicPr>
          <p:nvPr userDrawn="1"/>
        </p:nvPicPr>
        <p:blipFill>
          <a:blip r:embed="rId3"/>
          <a:stretch>
            <a:fillRect/>
          </a:stretch>
        </p:blipFill>
        <p:spPr>
          <a:xfrm>
            <a:off x="47504657" y="34832693"/>
            <a:ext cx="2899521" cy="1177249"/>
          </a:xfrm>
          <a:prstGeom prst="rect">
            <a:avLst/>
          </a:prstGeom>
        </p:spPr>
      </p:pic>
      <p:pic>
        <p:nvPicPr>
          <p:cNvPr id="10" name="Picture 9">
            <a:extLst>
              <a:ext uri="{FF2B5EF4-FFF2-40B4-BE49-F238E27FC236}">
                <a16:creationId xmlns:a16="http://schemas.microsoft.com/office/drawing/2014/main" id="{1665751C-3536-7D42-BACC-315E65B9E6A9}"/>
              </a:ext>
            </a:extLst>
          </p:cNvPr>
          <p:cNvPicPr>
            <a:picLocks noChangeAspect="1"/>
          </p:cNvPicPr>
          <p:nvPr userDrawn="1"/>
        </p:nvPicPr>
        <p:blipFill>
          <a:blip r:embed="rId4"/>
          <a:stretch>
            <a:fillRect/>
          </a:stretch>
        </p:blipFill>
        <p:spPr>
          <a:xfrm>
            <a:off x="39861273" y="904997"/>
            <a:ext cx="10252994" cy="1749326"/>
          </a:xfrm>
          <a:prstGeom prst="rect">
            <a:avLst/>
          </a:prstGeom>
        </p:spPr>
      </p:pic>
    </p:spTree>
    <p:extLst>
      <p:ext uri="{BB962C8B-B14F-4D97-AF65-F5344CB8AC3E}">
        <p14:creationId xmlns:p14="http://schemas.microsoft.com/office/powerpoint/2010/main" val="241060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w/Header">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FDD60BC3-600D-A74F-B0CA-63F98FFD6079}"/>
              </a:ext>
            </a:extLst>
          </p:cNvPr>
          <p:cNvPicPr>
            <a:picLocks noChangeAspect="1"/>
          </p:cNvPicPr>
          <p:nvPr userDrawn="1"/>
        </p:nvPicPr>
        <p:blipFill>
          <a:blip r:embed="rId2"/>
          <a:stretch>
            <a:fillRect/>
          </a:stretch>
        </p:blipFill>
        <p:spPr>
          <a:xfrm>
            <a:off x="-1" y="0"/>
            <a:ext cx="51206400" cy="36576000"/>
          </a:xfrm>
          <a:prstGeom prst="rect">
            <a:avLst/>
          </a:prstGeom>
        </p:spPr>
      </p:pic>
      <p:sp>
        <p:nvSpPr>
          <p:cNvPr id="4" name="Date Placeholder 3"/>
          <p:cNvSpPr>
            <a:spLocks noGrp="1"/>
          </p:cNvSpPr>
          <p:nvPr>
            <p:ph type="dt" sz="half" idx="10"/>
          </p:nvPr>
        </p:nvSpPr>
        <p:spPr/>
        <p:txBody>
          <a:bodyPr/>
          <a:lstStyle>
            <a:lvl1pPr>
              <a:defRPr/>
            </a:lvl1pPr>
          </a:lstStyle>
          <a:p>
            <a:fld id="{540E8E23-49DC-5F42-B163-1762382F3795}" type="datetimeFigureOut">
              <a:rPr lang="en-US"/>
              <a:pPr/>
              <a:t>6/29/22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0D796F-9530-F54B-93DB-E18D7194D792}" type="slidenum">
              <a:rPr lang="en-US"/>
              <a:pPr/>
              <a:t>‹#›</a:t>
            </a:fld>
            <a:endParaRPr lang="en-US"/>
          </a:p>
        </p:txBody>
      </p:sp>
      <p:sp>
        <p:nvSpPr>
          <p:cNvPr id="9" name="Rectangle 8">
            <a:extLst>
              <a:ext uri="{FF2B5EF4-FFF2-40B4-BE49-F238E27FC236}">
                <a16:creationId xmlns:a16="http://schemas.microsoft.com/office/drawing/2014/main" id="{2918E07B-15B4-C34E-BF17-BB167759EE30}"/>
              </a:ext>
            </a:extLst>
          </p:cNvPr>
          <p:cNvSpPr/>
          <p:nvPr userDrawn="1"/>
        </p:nvSpPr>
        <p:spPr>
          <a:xfrm>
            <a:off x="-1" y="-20053"/>
            <a:ext cx="51206400" cy="7402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5C4E947-ED9F-4648-A1FC-E0884AC900E2}"/>
              </a:ext>
            </a:extLst>
          </p:cNvPr>
          <p:cNvPicPr>
            <a:picLocks noChangeAspect="1"/>
          </p:cNvPicPr>
          <p:nvPr userDrawn="1"/>
        </p:nvPicPr>
        <p:blipFill>
          <a:blip r:embed="rId3"/>
          <a:stretch>
            <a:fillRect/>
          </a:stretch>
        </p:blipFill>
        <p:spPr>
          <a:xfrm>
            <a:off x="39861275" y="1004025"/>
            <a:ext cx="10252992" cy="1749326"/>
          </a:xfrm>
          <a:prstGeom prst="rect">
            <a:avLst/>
          </a:prstGeom>
        </p:spPr>
      </p:pic>
      <p:pic>
        <p:nvPicPr>
          <p:cNvPr id="11" name="Picture 10">
            <a:extLst>
              <a:ext uri="{FF2B5EF4-FFF2-40B4-BE49-F238E27FC236}">
                <a16:creationId xmlns:a16="http://schemas.microsoft.com/office/drawing/2014/main" id="{3047CBAE-6319-2043-9D3A-8050AE2F5ADA}"/>
              </a:ext>
            </a:extLst>
          </p:cNvPr>
          <p:cNvPicPr>
            <a:picLocks noChangeAspect="1"/>
          </p:cNvPicPr>
          <p:nvPr userDrawn="1"/>
        </p:nvPicPr>
        <p:blipFill>
          <a:blip r:embed="rId4"/>
          <a:stretch>
            <a:fillRect/>
          </a:stretch>
        </p:blipFill>
        <p:spPr>
          <a:xfrm>
            <a:off x="47504657" y="34832693"/>
            <a:ext cx="2899521" cy="1177249"/>
          </a:xfrm>
          <a:prstGeom prst="rect">
            <a:avLst/>
          </a:prstGeom>
        </p:spPr>
      </p:pic>
    </p:spTree>
    <p:extLst>
      <p:ext uri="{BB962C8B-B14F-4D97-AF65-F5344CB8AC3E}">
        <p14:creationId xmlns:p14="http://schemas.microsoft.com/office/powerpoint/2010/main" val="2908305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hape, arrow&#10;&#10;Description automatically generated">
            <a:extLst>
              <a:ext uri="{FF2B5EF4-FFF2-40B4-BE49-F238E27FC236}">
                <a16:creationId xmlns:a16="http://schemas.microsoft.com/office/drawing/2014/main" id="{5A6432AC-9A5E-B649-8844-152720328DB6}"/>
              </a:ext>
            </a:extLst>
          </p:cNvPr>
          <p:cNvPicPr>
            <a:picLocks noChangeAspect="1"/>
          </p:cNvPicPr>
          <p:nvPr userDrawn="1"/>
        </p:nvPicPr>
        <p:blipFill>
          <a:blip r:embed="rId5"/>
          <a:stretch>
            <a:fillRect/>
          </a:stretch>
        </p:blipFill>
        <p:spPr>
          <a:xfrm>
            <a:off x="0" y="0"/>
            <a:ext cx="51206400" cy="36576000"/>
          </a:xfrm>
          <a:prstGeom prst="rect">
            <a:avLst/>
          </a:prstGeom>
        </p:spPr>
      </p:pic>
      <p:sp>
        <p:nvSpPr>
          <p:cNvPr id="2" name="Text Placeholder 1">
            <a:extLst>
              <a:ext uri="{FF2B5EF4-FFF2-40B4-BE49-F238E27FC236}">
                <a16:creationId xmlns:a16="http://schemas.microsoft.com/office/drawing/2014/main" id="{607A2B2B-B8C2-AC45-9348-C98F18F0C8C7}"/>
              </a:ext>
            </a:extLst>
          </p:cNvPr>
          <p:cNvSpPr>
            <a:spLocks noGrp="1"/>
          </p:cNvSpPr>
          <p:nvPr>
            <p:ph type="body" idx="1"/>
          </p:nvPr>
        </p:nvSpPr>
        <p:spPr>
          <a:xfrm>
            <a:off x="3524630" y="9738595"/>
            <a:ext cx="30230480" cy="50923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laceholder 2">
            <a:extLst>
              <a:ext uri="{FF2B5EF4-FFF2-40B4-BE49-F238E27FC236}">
                <a16:creationId xmlns:a16="http://schemas.microsoft.com/office/drawing/2014/main" id="{70094DC5-27EB-A241-BC6E-59749931B751}"/>
              </a:ext>
            </a:extLst>
          </p:cNvPr>
          <p:cNvSpPr>
            <a:spLocks noGrp="1"/>
          </p:cNvSpPr>
          <p:nvPr>
            <p:ph type="title"/>
          </p:nvPr>
        </p:nvSpPr>
        <p:spPr>
          <a:xfrm>
            <a:off x="3524630" y="1945413"/>
            <a:ext cx="30230480" cy="7071589"/>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AFDBD66C-30AD-1F4E-B1AA-DF6233915424}"/>
              </a:ext>
            </a:extLst>
          </p:cNvPr>
          <p:cNvPicPr>
            <a:picLocks noChangeAspect="1"/>
          </p:cNvPicPr>
          <p:nvPr userDrawn="1"/>
        </p:nvPicPr>
        <p:blipFill>
          <a:blip r:embed="rId6"/>
          <a:stretch>
            <a:fillRect/>
          </a:stretch>
        </p:blipFill>
        <p:spPr>
          <a:xfrm>
            <a:off x="39861273" y="904997"/>
            <a:ext cx="10252994" cy="1749326"/>
          </a:xfrm>
          <a:prstGeom prst="rect">
            <a:avLst/>
          </a:prstGeom>
        </p:spPr>
      </p:pic>
    </p:spTree>
    <p:extLst>
      <p:ext uri="{BB962C8B-B14F-4D97-AF65-F5344CB8AC3E}">
        <p14:creationId xmlns:p14="http://schemas.microsoft.com/office/powerpoint/2010/main" val="3884993131"/>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0" r:id="rId3"/>
  </p:sldLayoutIdLst>
  <p:txStyles>
    <p:titleStyle>
      <a:lvl1pPr algn="l" defTabSz="1662562" rtl="0" eaLnBrk="1" latinLnBrk="0" hangingPunct="1">
        <a:lnSpc>
          <a:spcPct val="90000"/>
        </a:lnSpc>
        <a:spcBef>
          <a:spcPct val="0"/>
        </a:spcBef>
        <a:buNone/>
        <a:defRPr sz="10909" b="1" i="0" kern="1200" baseline="0">
          <a:solidFill>
            <a:srgbClr val="AC1F2D"/>
          </a:solidFill>
          <a:latin typeface="Arial"/>
          <a:ea typeface="+mj-ea"/>
          <a:cs typeface="Arial"/>
        </a:defRPr>
      </a:lvl1pPr>
    </p:titleStyle>
    <p:bodyStyle>
      <a:lvl1pPr marL="0" indent="0" algn="l" defTabSz="1662562" rtl="0" eaLnBrk="1" latinLnBrk="0" hangingPunct="1">
        <a:lnSpc>
          <a:spcPct val="90000"/>
        </a:lnSpc>
        <a:spcBef>
          <a:spcPct val="20000"/>
        </a:spcBef>
        <a:buFontTx/>
        <a:buNone/>
        <a:defRPr sz="5091" kern="1200">
          <a:solidFill>
            <a:schemeClr val="tx1"/>
          </a:solidFill>
          <a:latin typeface="Arial"/>
          <a:ea typeface="+mn-ea"/>
          <a:cs typeface="Arial"/>
        </a:defRPr>
      </a:lvl1pPr>
      <a:lvl2pPr marL="2701663" indent="-1039101" algn="l" defTabSz="1662562" rtl="0" eaLnBrk="1" latinLnBrk="0" hangingPunct="1">
        <a:spcBef>
          <a:spcPct val="20000"/>
        </a:spcBef>
        <a:buFont typeface="Arial"/>
        <a:buChar char="–"/>
        <a:defRPr sz="5091" kern="1200">
          <a:solidFill>
            <a:schemeClr val="tx1"/>
          </a:solidFill>
          <a:latin typeface="+mn-lt"/>
          <a:ea typeface="+mn-ea"/>
          <a:cs typeface="+mn-cs"/>
        </a:defRPr>
      </a:lvl2pPr>
      <a:lvl3pPr marL="4156405" indent="-831281" algn="l" defTabSz="1662562" rtl="0" eaLnBrk="1" latinLnBrk="0" hangingPunct="1">
        <a:lnSpc>
          <a:spcPct val="90000"/>
        </a:lnSpc>
        <a:spcBef>
          <a:spcPct val="20000"/>
        </a:spcBef>
        <a:buFont typeface="Arial"/>
        <a:buChar char="•"/>
        <a:defRPr sz="5091" kern="1200">
          <a:solidFill>
            <a:schemeClr val="tx1"/>
          </a:solidFill>
          <a:latin typeface="Arial"/>
          <a:ea typeface="+mn-ea"/>
          <a:cs typeface="Arial"/>
        </a:defRPr>
      </a:lvl3pPr>
      <a:lvl4pPr marL="5818967" indent="-831281" algn="l" defTabSz="1662562" rtl="0" eaLnBrk="1" latinLnBrk="0" hangingPunct="1">
        <a:lnSpc>
          <a:spcPct val="90000"/>
        </a:lnSpc>
        <a:spcBef>
          <a:spcPct val="20000"/>
        </a:spcBef>
        <a:buFont typeface="Arial"/>
        <a:buChar char="–"/>
        <a:defRPr sz="5091" kern="1200">
          <a:solidFill>
            <a:schemeClr val="tx1"/>
          </a:solidFill>
          <a:latin typeface="Arial"/>
          <a:ea typeface="+mn-ea"/>
          <a:cs typeface="Arial"/>
        </a:defRPr>
      </a:lvl4pPr>
      <a:lvl5pPr marL="7481529" indent="-831281" algn="l" defTabSz="1662562" rtl="0" eaLnBrk="1" latinLnBrk="0" hangingPunct="1">
        <a:lnSpc>
          <a:spcPct val="90000"/>
        </a:lnSpc>
        <a:spcBef>
          <a:spcPct val="20000"/>
        </a:spcBef>
        <a:buFont typeface="Arial"/>
        <a:buChar char="»"/>
        <a:defRPr sz="5091" kern="1200">
          <a:solidFill>
            <a:schemeClr val="tx1"/>
          </a:solidFill>
          <a:latin typeface="Arial"/>
          <a:ea typeface="+mn-ea"/>
          <a:cs typeface="Arial"/>
        </a:defRPr>
      </a:lvl5pPr>
      <a:lvl6pPr marL="9144091" indent="-831281" algn="l" defTabSz="1662562" rtl="0" eaLnBrk="1" latinLnBrk="0" hangingPunct="1">
        <a:spcBef>
          <a:spcPct val="20000"/>
        </a:spcBef>
        <a:buFont typeface="Arial"/>
        <a:buChar char="•"/>
        <a:defRPr sz="7273" kern="1200">
          <a:solidFill>
            <a:schemeClr val="tx1"/>
          </a:solidFill>
          <a:latin typeface="+mn-lt"/>
          <a:ea typeface="+mn-ea"/>
          <a:cs typeface="+mn-cs"/>
        </a:defRPr>
      </a:lvl6pPr>
      <a:lvl7pPr marL="10806654" indent="-831281" algn="l" defTabSz="1662562" rtl="0" eaLnBrk="1" latinLnBrk="0" hangingPunct="1">
        <a:spcBef>
          <a:spcPct val="20000"/>
        </a:spcBef>
        <a:buFont typeface="Arial"/>
        <a:buChar char="•"/>
        <a:defRPr sz="7273" kern="1200">
          <a:solidFill>
            <a:schemeClr val="tx1"/>
          </a:solidFill>
          <a:latin typeface="+mn-lt"/>
          <a:ea typeface="+mn-ea"/>
          <a:cs typeface="+mn-cs"/>
        </a:defRPr>
      </a:lvl7pPr>
      <a:lvl8pPr marL="12469216" indent="-831281" algn="l" defTabSz="1662562" rtl="0" eaLnBrk="1" latinLnBrk="0" hangingPunct="1">
        <a:spcBef>
          <a:spcPct val="20000"/>
        </a:spcBef>
        <a:buFont typeface="Arial"/>
        <a:buChar char="•"/>
        <a:defRPr sz="7273" kern="1200">
          <a:solidFill>
            <a:schemeClr val="tx1"/>
          </a:solidFill>
          <a:latin typeface="+mn-lt"/>
          <a:ea typeface="+mn-ea"/>
          <a:cs typeface="+mn-cs"/>
        </a:defRPr>
      </a:lvl8pPr>
      <a:lvl9pPr marL="14131778" indent="-831281" algn="l" defTabSz="1662562" rtl="0" eaLnBrk="1" latinLnBrk="0" hangingPunct="1">
        <a:spcBef>
          <a:spcPct val="20000"/>
        </a:spcBef>
        <a:buFont typeface="Arial"/>
        <a:buChar char="•"/>
        <a:defRPr sz="7273" kern="1200">
          <a:solidFill>
            <a:schemeClr val="tx1"/>
          </a:solidFill>
          <a:latin typeface="+mn-lt"/>
          <a:ea typeface="+mn-ea"/>
          <a:cs typeface="+mn-cs"/>
        </a:defRPr>
      </a:lvl9pPr>
    </p:bodyStyle>
    <p:otherStyle>
      <a:defPPr>
        <a:defRPr lang="en-US"/>
      </a:defPPr>
      <a:lvl1pPr marL="0" algn="l" defTabSz="1662562" rtl="0" eaLnBrk="1" latinLnBrk="0" hangingPunct="1">
        <a:defRPr sz="6546" kern="1200">
          <a:solidFill>
            <a:schemeClr val="tx1"/>
          </a:solidFill>
          <a:latin typeface="+mn-lt"/>
          <a:ea typeface="+mn-ea"/>
          <a:cs typeface="+mn-cs"/>
        </a:defRPr>
      </a:lvl1pPr>
      <a:lvl2pPr marL="1662562" algn="l" defTabSz="1662562" rtl="0" eaLnBrk="1" latinLnBrk="0" hangingPunct="1">
        <a:defRPr sz="6546" kern="1200">
          <a:solidFill>
            <a:schemeClr val="tx1"/>
          </a:solidFill>
          <a:latin typeface="+mn-lt"/>
          <a:ea typeface="+mn-ea"/>
          <a:cs typeface="+mn-cs"/>
        </a:defRPr>
      </a:lvl2pPr>
      <a:lvl3pPr marL="3325124" algn="l" defTabSz="1662562" rtl="0" eaLnBrk="1" latinLnBrk="0" hangingPunct="1">
        <a:defRPr sz="6546" kern="1200">
          <a:solidFill>
            <a:schemeClr val="tx1"/>
          </a:solidFill>
          <a:latin typeface="+mn-lt"/>
          <a:ea typeface="+mn-ea"/>
          <a:cs typeface="+mn-cs"/>
        </a:defRPr>
      </a:lvl3pPr>
      <a:lvl4pPr marL="4987686" algn="l" defTabSz="1662562" rtl="0" eaLnBrk="1" latinLnBrk="0" hangingPunct="1">
        <a:defRPr sz="6546" kern="1200">
          <a:solidFill>
            <a:schemeClr val="tx1"/>
          </a:solidFill>
          <a:latin typeface="+mn-lt"/>
          <a:ea typeface="+mn-ea"/>
          <a:cs typeface="+mn-cs"/>
        </a:defRPr>
      </a:lvl4pPr>
      <a:lvl5pPr marL="6650248" algn="l" defTabSz="1662562" rtl="0" eaLnBrk="1" latinLnBrk="0" hangingPunct="1">
        <a:defRPr sz="6546" kern="1200">
          <a:solidFill>
            <a:schemeClr val="tx1"/>
          </a:solidFill>
          <a:latin typeface="+mn-lt"/>
          <a:ea typeface="+mn-ea"/>
          <a:cs typeface="+mn-cs"/>
        </a:defRPr>
      </a:lvl5pPr>
      <a:lvl6pPr marL="8312810" algn="l" defTabSz="1662562" rtl="0" eaLnBrk="1" latinLnBrk="0" hangingPunct="1">
        <a:defRPr sz="6546" kern="1200">
          <a:solidFill>
            <a:schemeClr val="tx1"/>
          </a:solidFill>
          <a:latin typeface="+mn-lt"/>
          <a:ea typeface="+mn-ea"/>
          <a:cs typeface="+mn-cs"/>
        </a:defRPr>
      </a:lvl6pPr>
      <a:lvl7pPr marL="9975372" algn="l" defTabSz="1662562" rtl="0" eaLnBrk="1" latinLnBrk="0" hangingPunct="1">
        <a:defRPr sz="6546" kern="1200">
          <a:solidFill>
            <a:schemeClr val="tx1"/>
          </a:solidFill>
          <a:latin typeface="+mn-lt"/>
          <a:ea typeface="+mn-ea"/>
          <a:cs typeface="+mn-cs"/>
        </a:defRPr>
      </a:lvl7pPr>
      <a:lvl8pPr marL="11637935" algn="l" defTabSz="1662562" rtl="0" eaLnBrk="1" latinLnBrk="0" hangingPunct="1">
        <a:defRPr sz="6546" kern="1200">
          <a:solidFill>
            <a:schemeClr val="tx1"/>
          </a:solidFill>
          <a:latin typeface="+mn-lt"/>
          <a:ea typeface="+mn-ea"/>
          <a:cs typeface="+mn-cs"/>
        </a:defRPr>
      </a:lvl8pPr>
      <a:lvl9pPr marL="13300497" algn="l" defTabSz="1662562" rtl="0" eaLnBrk="1" latinLnBrk="0" hangingPunct="1">
        <a:defRPr sz="65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77C25C-995A-3D41-8A02-7FE0F580AA08}"/>
              </a:ext>
            </a:extLst>
          </p:cNvPr>
          <p:cNvSpPr>
            <a:spLocks noChangeArrowheads="1"/>
          </p:cNvSpPr>
          <p:nvPr/>
        </p:nvSpPr>
        <p:spPr bwMode="auto">
          <a:xfrm>
            <a:off x="1869687" y="17715746"/>
            <a:ext cx="15267783" cy="5210017"/>
          </a:xfrm>
          <a:prstGeom prst="rect">
            <a:avLst/>
          </a:prstGeom>
          <a:solidFill>
            <a:srgbClr val="FFFFFF"/>
          </a:solidFill>
          <a:ln w="25400">
            <a:solidFill>
              <a:schemeClr val="tx2"/>
            </a:solidFill>
            <a:round/>
            <a:headEnd/>
            <a:tailEnd/>
          </a:ln>
          <a:effectLst>
            <a:outerShdw blurRad="63500" dist="23000" dir="5400000" rotWithShape="0">
              <a:srgbClr val="000000">
                <a:alpha val="34999"/>
              </a:srgbClr>
            </a:outerShdw>
          </a:effectLst>
        </p:spPr>
        <p:txBody>
          <a:bodyPr anchor="ctr"/>
          <a:lstStyle/>
          <a:p>
            <a:endParaRPr lang="en-US" sz="2800" dirty="0"/>
          </a:p>
          <a:p>
            <a:endParaRPr lang="en-US" sz="2800" dirty="0"/>
          </a:p>
          <a:p>
            <a:endParaRPr lang="en-US"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Compare academic institution-based with healthcare organization-based NP residency programs and their individual impacts on both newly graduated NPs and the communities where they practice </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Assess one new midwestern academic institution-based NP residency’s impact on workforce development in underrepresented communities.</a:t>
            </a:r>
          </a:p>
        </p:txBody>
      </p:sp>
      <p:sp>
        <p:nvSpPr>
          <p:cNvPr id="5" name="Rectangle 4">
            <a:extLst>
              <a:ext uri="{FF2B5EF4-FFF2-40B4-BE49-F238E27FC236}">
                <a16:creationId xmlns:a16="http://schemas.microsoft.com/office/drawing/2014/main" id="{99504502-DC11-764F-A33C-F56BCCF46D4B}"/>
              </a:ext>
            </a:extLst>
          </p:cNvPr>
          <p:cNvSpPr>
            <a:spLocks noChangeArrowheads="1"/>
          </p:cNvSpPr>
          <p:nvPr/>
        </p:nvSpPr>
        <p:spPr bwMode="auto">
          <a:xfrm>
            <a:off x="17914267" y="8186644"/>
            <a:ext cx="15291199" cy="27081979"/>
          </a:xfrm>
          <a:prstGeom prst="rect">
            <a:avLst/>
          </a:prstGeom>
          <a:solidFill>
            <a:schemeClr val="bg1"/>
          </a:solidFill>
          <a:ln w="25400">
            <a:solidFill>
              <a:schemeClr val="tx2"/>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r>
              <a:rPr lang="en-US" dirty="0" err="1">
                <a:solidFill>
                  <a:schemeClr val="lt1"/>
                </a:solidFill>
                <a:latin typeface="+mn-lt"/>
                <a:ea typeface="+mn-ea"/>
              </a:rPr>
              <a:t>SSel</a:t>
            </a:r>
            <a:endParaRPr lang="en-US" dirty="0">
              <a:solidFill>
                <a:schemeClr val="lt1"/>
              </a:solidFill>
              <a:latin typeface="+mn-lt"/>
              <a:ea typeface="+mn-ea"/>
            </a:endParaRPr>
          </a:p>
        </p:txBody>
      </p:sp>
      <p:sp>
        <p:nvSpPr>
          <p:cNvPr id="6" name="Rectangle 5">
            <a:extLst>
              <a:ext uri="{FF2B5EF4-FFF2-40B4-BE49-F238E27FC236}">
                <a16:creationId xmlns:a16="http://schemas.microsoft.com/office/drawing/2014/main" id="{067984B0-9DC1-464E-8375-2A856BC6642B}"/>
              </a:ext>
            </a:extLst>
          </p:cNvPr>
          <p:cNvSpPr>
            <a:spLocks noChangeArrowheads="1"/>
          </p:cNvSpPr>
          <p:nvPr/>
        </p:nvSpPr>
        <p:spPr bwMode="auto">
          <a:xfrm>
            <a:off x="34335242" y="8186644"/>
            <a:ext cx="15267783" cy="17972036"/>
          </a:xfrm>
          <a:prstGeom prst="rect">
            <a:avLst/>
          </a:prstGeom>
          <a:solidFill>
            <a:schemeClr val="bg1"/>
          </a:solidFill>
          <a:ln w="25400">
            <a:solidFill>
              <a:schemeClr val="tx2"/>
            </a:solidFill>
            <a:round/>
            <a:headEnd/>
            <a:tailEnd/>
          </a:ln>
          <a:effectLst>
            <a:outerShdw blurRad="63500" dist="23000" dir="5400000" rotWithShape="0">
              <a:srgbClr val="000000">
                <a:alpha val="34999"/>
              </a:srgbClr>
            </a:outerShdw>
          </a:effectLst>
        </p:spPr>
        <p:txBody>
          <a:bodyPr anchor="ctr"/>
          <a:lstStyle/>
          <a:p>
            <a:pPr algn="ctr" defTabSz="2508062">
              <a:defRPr/>
            </a:pPr>
            <a:endParaRPr lang="en-US" sz="6000" dirty="0">
              <a:solidFill>
                <a:srgbClr val="005E63"/>
              </a:solidFill>
              <a:cs typeface="Arial" charset="0"/>
            </a:endParaRPr>
          </a:p>
          <a:p>
            <a:pPr algn="ctr" defTabSz="2508062">
              <a:defRPr/>
            </a:pPr>
            <a:endParaRPr lang="en-US" sz="6000" dirty="0">
              <a:solidFill>
                <a:srgbClr val="005E63"/>
              </a:solidFill>
              <a:cs typeface="Arial" charset="0"/>
            </a:endParaRPr>
          </a:p>
          <a:p>
            <a:pPr algn="ctr" defTabSz="2508062">
              <a:defRPr/>
            </a:pPr>
            <a:endParaRPr lang="en-US" sz="6000" dirty="0">
              <a:solidFill>
                <a:srgbClr val="005E63"/>
              </a:solidFill>
              <a:cs typeface="Arial" charset="0"/>
            </a:endParaRPr>
          </a:p>
          <a:p>
            <a:pPr algn="ctr" defTabSz="2508062">
              <a:defRPr/>
            </a:pPr>
            <a:endParaRPr lang="en-US" sz="6000" dirty="0">
              <a:solidFill>
                <a:srgbClr val="005E63"/>
              </a:solidFill>
              <a:cs typeface="Arial" charset="0"/>
            </a:endParaRPr>
          </a:p>
          <a:p>
            <a:pPr algn="ctr" defTabSz="2508062">
              <a:defRPr/>
            </a:pPr>
            <a:endParaRPr lang="en-US" sz="6000" dirty="0">
              <a:solidFill>
                <a:srgbClr val="005E63"/>
              </a:solidFill>
              <a:cs typeface="Arial" charset="0"/>
            </a:endParaRPr>
          </a:p>
          <a:p>
            <a:pPr algn="ctr" defTabSz="2508062">
              <a:defRPr/>
            </a:pPr>
            <a:r>
              <a:rPr lang="en-US" sz="6000" dirty="0">
                <a:solidFill>
                  <a:srgbClr val="005E63"/>
                </a:solidFill>
                <a:cs typeface="Arial" charset="0"/>
              </a:rPr>
              <a:t>Future Directions</a:t>
            </a:r>
            <a:endParaRPr lang="en-US" dirty="0">
              <a:solidFill>
                <a:schemeClr val="lt1"/>
              </a:solidFill>
              <a:latin typeface="+mn-lt"/>
              <a:ea typeface="+mn-ea"/>
            </a:endParaRPr>
          </a:p>
        </p:txBody>
      </p:sp>
      <p:sp>
        <p:nvSpPr>
          <p:cNvPr id="7" name="Rectangle 6">
            <a:extLst>
              <a:ext uri="{FF2B5EF4-FFF2-40B4-BE49-F238E27FC236}">
                <a16:creationId xmlns:a16="http://schemas.microsoft.com/office/drawing/2014/main" id="{1E8E4C41-3C10-7643-82FB-0FA21068138D}"/>
              </a:ext>
            </a:extLst>
          </p:cNvPr>
          <p:cNvSpPr>
            <a:spLocks noChangeArrowheads="1"/>
          </p:cNvSpPr>
          <p:nvPr/>
        </p:nvSpPr>
        <p:spPr bwMode="auto">
          <a:xfrm>
            <a:off x="1907767" y="8186644"/>
            <a:ext cx="15267783" cy="8398423"/>
          </a:xfrm>
          <a:prstGeom prst="rect">
            <a:avLst/>
          </a:prstGeom>
          <a:solidFill>
            <a:schemeClr val="bg1"/>
          </a:solidFill>
          <a:ln w="25400">
            <a:solidFill>
              <a:schemeClr val="tx2"/>
            </a:solidFill>
            <a:round/>
            <a:headEnd/>
            <a:tailEnd/>
          </a:ln>
          <a:effectLst>
            <a:outerShdw blurRad="63500" dist="23000" dir="5400000" rotWithShape="0">
              <a:srgbClr val="000000">
                <a:alpha val="34999"/>
              </a:srgbClr>
            </a:outerShdw>
          </a:effectLst>
        </p:spPr>
        <p:txBody>
          <a:bodyPr anchor="ctr"/>
          <a:lstStyle/>
          <a:p>
            <a:pPr>
              <a:lnSpc>
                <a:spcPct val="120000"/>
              </a:lnSpc>
            </a:pPr>
            <a:endParaRPr lang="en-US" sz="3200" dirty="0">
              <a:latin typeface="Arial" panose="020B0604020202020204" pitchFamily="34" charset="0"/>
              <a:cs typeface="Arial" panose="020B0604020202020204" pitchFamily="34" charset="0"/>
            </a:endParaRPr>
          </a:p>
          <a:p>
            <a:pPr>
              <a:lnSpc>
                <a:spcPct val="120000"/>
              </a:lnSpc>
            </a:pPr>
            <a:r>
              <a:rPr lang="en-US" sz="3200" dirty="0">
                <a:latin typeface="Arial" panose="020B0604020202020204" pitchFamily="34" charset="0"/>
                <a:cs typeface="Arial" panose="020B0604020202020204" pitchFamily="34" charset="0"/>
              </a:rPr>
              <a:t>NP residencies have been evaluated in the literature for their generally positive impact on transition to practice, despite some nurse practitioner organizations questioning their necessity. Apart from providing transition to practice, academic institution-based residencies, compared with healthcare organization-based residencies may provide distinct benefits to the resident and to community partners. </a:t>
            </a:r>
          </a:p>
          <a:p>
            <a:pPr>
              <a:lnSpc>
                <a:spcPct val="120000"/>
              </a:lnSpc>
            </a:pPr>
            <a:r>
              <a:rPr lang="en-US" sz="3200" dirty="0">
                <a:latin typeface="Arial" panose="020B0604020202020204" pitchFamily="34" charset="0"/>
                <a:cs typeface="Arial" panose="020B0604020202020204" pitchFamily="34" charset="0"/>
              </a:rPr>
              <a:t>Academic institutions often have strong community relationships with a variety of clinical organizations. By selectively engaging with clinical partners who focus on care of underrepresented communities, academic institution-based residencies can effectively bring newly graduated NPs to rural and vulnerable communities. The NP residency then provides training, skills and mentorship needed to care for high need high-cost patients leading to increased confidence and decreased turnover of the NPs working in these communities.</a:t>
            </a:r>
          </a:p>
        </p:txBody>
      </p:sp>
      <p:sp>
        <p:nvSpPr>
          <p:cNvPr id="8" name="Rectangle 7">
            <a:extLst>
              <a:ext uri="{FF2B5EF4-FFF2-40B4-BE49-F238E27FC236}">
                <a16:creationId xmlns:a16="http://schemas.microsoft.com/office/drawing/2014/main" id="{045465D5-5336-224F-8C21-7D761C99CCDF}"/>
              </a:ext>
            </a:extLst>
          </p:cNvPr>
          <p:cNvSpPr>
            <a:spLocks noChangeArrowheads="1"/>
          </p:cNvSpPr>
          <p:nvPr/>
        </p:nvSpPr>
        <p:spPr bwMode="auto">
          <a:xfrm>
            <a:off x="1899262" y="24285644"/>
            <a:ext cx="15267783" cy="10845726"/>
          </a:xfrm>
          <a:prstGeom prst="rect">
            <a:avLst/>
          </a:prstGeom>
          <a:solidFill>
            <a:srgbClr val="FFFFFF"/>
          </a:solidFill>
          <a:ln w="25400">
            <a:solidFill>
              <a:schemeClr val="tx2"/>
            </a:solidFill>
            <a:round/>
            <a:headEnd/>
            <a:tailEnd/>
          </a:ln>
          <a:effectLst>
            <a:outerShdw blurRad="63500" dist="23000" dir="5400000" rotWithShape="0">
              <a:srgbClr val="000000">
                <a:alpha val="34999"/>
              </a:srgbClr>
            </a:outerShdw>
          </a:effectLst>
        </p:spPr>
        <p:txBody>
          <a:bodyPr anchor="ctr"/>
          <a:lstStyle/>
          <a:p>
            <a:pPr defTabSz="2508062" fontAlgn="auto">
              <a:spcBef>
                <a:spcPts val="0"/>
              </a:spcBef>
              <a:spcAft>
                <a:spcPts val="0"/>
              </a:spcAft>
              <a:defRPr/>
            </a:pPr>
            <a:endParaRPr lang="en-US" dirty="0">
              <a:solidFill>
                <a:schemeClr val="lt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0E4B218-E93A-F442-9C26-B7E5ED81C341}"/>
              </a:ext>
            </a:extLst>
          </p:cNvPr>
          <p:cNvSpPr>
            <a:spLocks noChangeArrowheads="1"/>
          </p:cNvSpPr>
          <p:nvPr/>
        </p:nvSpPr>
        <p:spPr bwMode="auto">
          <a:xfrm>
            <a:off x="34462527" y="26666455"/>
            <a:ext cx="15267782" cy="7945769"/>
          </a:xfrm>
          <a:prstGeom prst="rect">
            <a:avLst/>
          </a:prstGeom>
          <a:solidFill>
            <a:srgbClr val="FFFFFF"/>
          </a:solidFill>
          <a:ln w="25400">
            <a:solidFill>
              <a:schemeClr val="tx2"/>
            </a:solidFill>
            <a:round/>
            <a:headEnd/>
            <a:tailEnd/>
          </a:ln>
          <a:effectLst>
            <a:outerShdw blurRad="63500" dist="23000" dir="5400000" rotWithShape="0">
              <a:srgbClr val="000000">
                <a:alpha val="34999"/>
              </a:srgbClr>
            </a:outerShdw>
          </a:effectLst>
        </p:spPr>
        <p:txBody>
          <a:bodyPr anchor="ctr"/>
          <a:lstStyle/>
          <a:p>
            <a:endParaRPr lang="en-US" dirty="0"/>
          </a:p>
        </p:txBody>
      </p:sp>
      <p:sp>
        <p:nvSpPr>
          <p:cNvPr id="11" name="TextBox 4">
            <a:extLst>
              <a:ext uri="{FF2B5EF4-FFF2-40B4-BE49-F238E27FC236}">
                <a16:creationId xmlns:a16="http://schemas.microsoft.com/office/drawing/2014/main" id="{7AB96ABD-05C0-E542-894B-7783F8C5329C}"/>
              </a:ext>
            </a:extLst>
          </p:cNvPr>
          <p:cNvSpPr txBox="1">
            <a:spLocks noChangeArrowheads="1"/>
          </p:cNvSpPr>
          <p:nvPr/>
        </p:nvSpPr>
        <p:spPr bwMode="auto">
          <a:xfrm>
            <a:off x="1783844" y="1307376"/>
            <a:ext cx="31836231"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9600" b="1" i="1" dirty="0">
                <a:solidFill>
                  <a:schemeClr val="accent2">
                    <a:lumMod val="10000"/>
                    <a:lumOff val="90000"/>
                  </a:schemeClr>
                </a:solidFill>
                <a:latin typeface="Arial" panose="020B0604020202020204" pitchFamily="34" charset="0"/>
                <a:cs typeface="Arial" panose="020B0604020202020204" pitchFamily="34" charset="0"/>
              </a:rPr>
              <a:t>Academic Institution-Based NP Residencies Increase Access to Care for Vulnerable Populations</a:t>
            </a:r>
            <a:endParaRPr lang="en-US" sz="9600" i="1" dirty="0">
              <a:solidFill>
                <a:schemeClr val="accent2">
                  <a:lumMod val="10000"/>
                  <a:lumOff val="90000"/>
                </a:schemeClr>
              </a:solidFill>
              <a:latin typeface="Arial" panose="020B0604020202020204" pitchFamily="34" charset="0"/>
              <a:cs typeface="Arial" panose="020B0604020202020204" pitchFamily="34" charset="0"/>
            </a:endParaRPr>
          </a:p>
        </p:txBody>
      </p:sp>
      <p:sp>
        <p:nvSpPr>
          <p:cNvPr id="12" name="TextBox 5">
            <a:extLst>
              <a:ext uri="{FF2B5EF4-FFF2-40B4-BE49-F238E27FC236}">
                <a16:creationId xmlns:a16="http://schemas.microsoft.com/office/drawing/2014/main" id="{82CFCF9C-E601-804A-95F6-A0D19531C48E}"/>
              </a:ext>
            </a:extLst>
          </p:cNvPr>
          <p:cNvSpPr txBox="1">
            <a:spLocks noChangeArrowheads="1"/>
          </p:cNvSpPr>
          <p:nvPr/>
        </p:nvSpPr>
        <p:spPr bwMode="auto">
          <a:xfrm>
            <a:off x="1899262" y="4854974"/>
            <a:ext cx="38241794" cy="2108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6600" dirty="0">
                <a:solidFill>
                  <a:schemeClr val="accent5">
                    <a:lumMod val="60000"/>
                    <a:lumOff val="40000"/>
                  </a:schemeClr>
                </a:solidFill>
              </a:rPr>
              <a:t>Holmes, L.R., Hultquist, T., </a:t>
            </a:r>
            <a:r>
              <a:rPr lang="en-US" sz="6600" dirty="0" err="1">
                <a:solidFill>
                  <a:schemeClr val="accent5">
                    <a:lumMod val="60000"/>
                    <a:lumOff val="40000"/>
                  </a:schemeClr>
                </a:solidFill>
              </a:rPr>
              <a:t>Stoltman</a:t>
            </a:r>
            <a:r>
              <a:rPr lang="en-US" sz="6600" dirty="0">
                <a:solidFill>
                  <a:schemeClr val="accent5">
                    <a:lumMod val="60000"/>
                    <a:lumOff val="40000"/>
                  </a:schemeClr>
                </a:solidFill>
              </a:rPr>
              <a:t>, A.</a:t>
            </a:r>
            <a:r>
              <a:rPr lang="en-US" sz="6500" dirty="0">
                <a:solidFill>
                  <a:schemeClr val="accent5">
                    <a:lumMod val="60000"/>
                    <a:lumOff val="40000"/>
                  </a:schemeClr>
                </a:solidFill>
                <a:cs typeface="Arial" charset="0"/>
              </a:rPr>
              <a:t>, &amp; </a:t>
            </a:r>
            <a:r>
              <a:rPr lang="en-US" sz="6500" dirty="0" err="1">
                <a:solidFill>
                  <a:schemeClr val="accent5">
                    <a:lumMod val="60000"/>
                    <a:lumOff val="40000"/>
                  </a:schemeClr>
                </a:solidFill>
                <a:cs typeface="Arial" charset="0"/>
              </a:rPr>
              <a:t>Fiandt</a:t>
            </a:r>
            <a:r>
              <a:rPr lang="en-US" sz="6500" dirty="0">
                <a:solidFill>
                  <a:schemeClr val="accent5">
                    <a:lumMod val="60000"/>
                    <a:lumOff val="40000"/>
                  </a:schemeClr>
                </a:solidFill>
                <a:cs typeface="Arial" charset="0"/>
              </a:rPr>
              <a:t>, K.</a:t>
            </a:r>
          </a:p>
          <a:p>
            <a:r>
              <a:rPr lang="en-US" sz="6500" dirty="0">
                <a:solidFill>
                  <a:schemeClr val="accent5">
                    <a:lumMod val="60000"/>
                    <a:lumOff val="40000"/>
                  </a:schemeClr>
                </a:solidFill>
                <a:cs typeface="Arial" charset="0"/>
              </a:rPr>
              <a:t>University of Nebraska Medical Center, College of Nursing, Omaha NE</a:t>
            </a:r>
          </a:p>
        </p:txBody>
      </p:sp>
      <p:sp>
        <p:nvSpPr>
          <p:cNvPr id="13" name="TextBox 19">
            <a:extLst>
              <a:ext uri="{FF2B5EF4-FFF2-40B4-BE49-F238E27FC236}">
                <a16:creationId xmlns:a16="http://schemas.microsoft.com/office/drawing/2014/main" id="{4E23450C-B675-8943-B7E4-9EF4E896073E}"/>
              </a:ext>
            </a:extLst>
          </p:cNvPr>
          <p:cNvSpPr txBox="1">
            <a:spLocks noChangeArrowheads="1"/>
          </p:cNvSpPr>
          <p:nvPr/>
        </p:nvSpPr>
        <p:spPr bwMode="auto">
          <a:xfrm>
            <a:off x="1622842" y="24704616"/>
            <a:ext cx="1524436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005E63"/>
                </a:solidFill>
                <a:cs typeface="Arial" charset="0"/>
              </a:rPr>
              <a:t>Methods</a:t>
            </a:r>
          </a:p>
        </p:txBody>
      </p:sp>
      <p:sp>
        <p:nvSpPr>
          <p:cNvPr id="14" name="TextBox 21">
            <a:extLst>
              <a:ext uri="{FF2B5EF4-FFF2-40B4-BE49-F238E27FC236}">
                <a16:creationId xmlns:a16="http://schemas.microsoft.com/office/drawing/2014/main" id="{BF44D57A-6E35-E041-B688-E0945AE2E279}"/>
              </a:ext>
            </a:extLst>
          </p:cNvPr>
          <p:cNvSpPr txBox="1">
            <a:spLocks noChangeArrowheads="1"/>
          </p:cNvSpPr>
          <p:nvPr/>
        </p:nvSpPr>
        <p:spPr bwMode="auto">
          <a:xfrm>
            <a:off x="2633592" y="25886200"/>
            <a:ext cx="14318214" cy="2640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742950" indent="-742950">
              <a:lnSpc>
                <a:spcPct val="120000"/>
              </a:lnSpc>
              <a:buFont typeface="+mj-lt"/>
              <a:buAutoNum type="arabicPeriod"/>
            </a:pPr>
            <a:r>
              <a:rPr lang="en-US" sz="3600" dirty="0">
                <a:latin typeface="Arial" panose="020B0604020202020204" pitchFamily="34" charset="0"/>
                <a:cs typeface="Arial" panose="020B0604020202020204" pitchFamily="34" charset="0"/>
              </a:rPr>
              <a:t>Literature review</a:t>
            </a:r>
          </a:p>
          <a:p>
            <a:pPr marL="742950" indent="-742950">
              <a:lnSpc>
                <a:spcPct val="120000"/>
              </a:lnSpc>
              <a:buFont typeface="+mj-lt"/>
              <a:buAutoNum type="arabicPeriod"/>
            </a:pPr>
            <a:r>
              <a:rPr lang="en-US" sz="3600" dirty="0">
                <a:latin typeface="Arial" panose="020B0604020202020204" pitchFamily="34" charset="0"/>
                <a:cs typeface="Arial" panose="020B0604020202020204" pitchFamily="34" charset="0"/>
              </a:rPr>
              <a:t>Staff interview</a:t>
            </a:r>
          </a:p>
          <a:p>
            <a:pPr marL="742950" indent="-742950">
              <a:lnSpc>
                <a:spcPct val="120000"/>
              </a:lnSpc>
              <a:buFont typeface="+mj-lt"/>
              <a:buAutoNum type="arabicPeriod"/>
            </a:pPr>
            <a:r>
              <a:rPr lang="en-US" sz="3600" dirty="0">
                <a:latin typeface="Arial" panose="020B0604020202020204" pitchFamily="34" charset="0"/>
                <a:cs typeface="Arial" panose="020B0604020202020204" pitchFamily="34" charset="0"/>
              </a:rPr>
              <a:t>Review of clinical mentor and resident evaluations</a:t>
            </a:r>
          </a:p>
          <a:p>
            <a:endParaRPr lang="en-US" sz="3600" u="sng" dirty="0">
              <a:latin typeface="Arial" panose="020B0604020202020204" pitchFamily="34" charset="0"/>
              <a:cs typeface="Arial" panose="020B0604020202020204" pitchFamily="34" charset="0"/>
            </a:endParaRPr>
          </a:p>
        </p:txBody>
      </p:sp>
      <p:sp>
        <p:nvSpPr>
          <p:cNvPr id="15" name="TextBox 22">
            <a:extLst>
              <a:ext uri="{FF2B5EF4-FFF2-40B4-BE49-F238E27FC236}">
                <a16:creationId xmlns:a16="http://schemas.microsoft.com/office/drawing/2014/main" id="{E7799A1C-A30C-6446-B58B-FC2EACC4E6AD}"/>
              </a:ext>
            </a:extLst>
          </p:cNvPr>
          <p:cNvSpPr txBox="1">
            <a:spLocks noChangeArrowheads="1"/>
          </p:cNvSpPr>
          <p:nvPr/>
        </p:nvSpPr>
        <p:spPr bwMode="auto">
          <a:xfrm>
            <a:off x="17981017" y="8464062"/>
            <a:ext cx="1526778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005E63"/>
                </a:solidFill>
                <a:cs typeface="Arial" charset="0"/>
              </a:rPr>
              <a:t>Results</a:t>
            </a:r>
          </a:p>
        </p:txBody>
      </p:sp>
      <p:sp>
        <p:nvSpPr>
          <p:cNvPr id="17" name="TextBox 28">
            <a:extLst>
              <a:ext uri="{FF2B5EF4-FFF2-40B4-BE49-F238E27FC236}">
                <a16:creationId xmlns:a16="http://schemas.microsoft.com/office/drawing/2014/main" id="{CEC1BA4D-1359-D742-9A6C-0C082B3F964E}"/>
              </a:ext>
            </a:extLst>
          </p:cNvPr>
          <p:cNvSpPr txBox="1">
            <a:spLocks noChangeArrowheads="1"/>
          </p:cNvSpPr>
          <p:nvPr/>
        </p:nvSpPr>
        <p:spPr bwMode="auto">
          <a:xfrm>
            <a:off x="34358658" y="8478329"/>
            <a:ext cx="15244368"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005E63"/>
                </a:solidFill>
                <a:cs typeface="Arial" charset="0"/>
              </a:rPr>
              <a:t>Discussion / Conclusion  </a:t>
            </a:r>
            <a:br>
              <a:rPr lang="en-US" sz="6000" dirty="0">
                <a:solidFill>
                  <a:srgbClr val="005E63"/>
                </a:solidFill>
                <a:cs typeface="Arial" charset="0"/>
              </a:rPr>
            </a:br>
            <a:endParaRPr lang="en-US" sz="6000" dirty="0">
              <a:solidFill>
                <a:srgbClr val="005E63"/>
              </a:solidFill>
              <a:cs typeface="Arial" charset="0"/>
            </a:endParaRPr>
          </a:p>
        </p:txBody>
      </p:sp>
      <p:sp>
        <p:nvSpPr>
          <p:cNvPr id="21" name="TextBox 32">
            <a:extLst>
              <a:ext uri="{FF2B5EF4-FFF2-40B4-BE49-F238E27FC236}">
                <a16:creationId xmlns:a16="http://schemas.microsoft.com/office/drawing/2014/main" id="{F311B8F4-5521-4047-BCD6-07E7A93EF81D}"/>
              </a:ext>
            </a:extLst>
          </p:cNvPr>
          <p:cNvSpPr txBox="1">
            <a:spLocks noChangeArrowheads="1"/>
          </p:cNvSpPr>
          <p:nvPr/>
        </p:nvSpPr>
        <p:spPr bwMode="auto">
          <a:xfrm>
            <a:off x="34886789" y="9525496"/>
            <a:ext cx="14164688" cy="9265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0" marR="0" lvl="1" indent="0">
              <a:lnSpc>
                <a:spcPct val="107000"/>
              </a:lnSpc>
              <a:tabLst>
                <a:tab pos="914400" algn="l"/>
              </a:tabLst>
            </a:pPr>
            <a:r>
              <a:rPr lang="en-US" sz="4000" dirty="0">
                <a:cs typeface="Arial" charset="0"/>
              </a:rPr>
              <a:t>Academic institution-based NP residencies allow for the recruitment of both clinical settings and residents. Therefore, clinical settings can be thoughtfully engaged to participate in the residency, increasing NP hiring in practices serving underrepresented, rural, or high need, high-risk patients. Additionally, these residents can be initially matched with a specific clinical setting and then further developed with the specific knowledge, skills, and abilities (KSA) to meet the needs of that population. The residents report more confidence in working with these patient groups and are generally retained for hire in these clinics. This process allows for increased access to care for vulnerable populations and increased opportunities for newly graduated NPs seeking to work with these populations.</a:t>
            </a:r>
          </a:p>
        </p:txBody>
      </p:sp>
      <p:graphicFrame>
        <p:nvGraphicFramePr>
          <p:cNvPr id="10" name="Diagram 9">
            <a:extLst>
              <a:ext uri="{FF2B5EF4-FFF2-40B4-BE49-F238E27FC236}">
                <a16:creationId xmlns:a16="http://schemas.microsoft.com/office/drawing/2014/main" id="{4FBE939D-23E5-9419-7B1C-51811D8E0BD9}"/>
              </a:ext>
            </a:extLst>
          </p:cNvPr>
          <p:cNvGraphicFramePr/>
          <p:nvPr>
            <p:extLst>
              <p:ext uri="{D42A27DB-BD31-4B8C-83A1-F6EECF244321}">
                <p14:modId xmlns:p14="http://schemas.microsoft.com/office/powerpoint/2010/main" val="1101472770"/>
              </p:ext>
            </p:extLst>
          </p:nvPr>
        </p:nvGraphicFramePr>
        <p:xfrm>
          <a:off x="18444887" y="15216086"/>
          <a:ext cx="14316626" cy="5754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19">
            <a:extLst>
              <a:ext uri="{FF2B5EF4-FFF2-40B4-BE49-F238E27FC236}">
                <a16:creationId xmlns:a16="http://schemas.microsoft.com/office/drawing/2014/main" id="{D884B2F8-CE14-7C43-B405-D87502D5B214}"/>
              </a:ext>
            </a:extLst>
          </p:cNvPr>
          <p:cNvSpPr txBox="1">
            <a:spLocks noChangeArrowheads="1"/>
          </p:cNvSpPr>
          <p:nvPr/>
        </p:nvSpPr>
        <p:spPr bwMode="auto">
          <a:xfrm>
            <a:off x="1707441" y="18177034"/>
            <a:ext cx="1524436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005E63"/>
                </a:solidFill>
                <a:cs typeface="Arial" charset="0"/>
              </a:rPr>
              <a:t>Objective/Purpose</a:t>
            </a:r>
          </a:p>
        </p:txBody>
      </p:sp>
      <p:sp>
        <p:nvSpPr>
          <p:cNvPr id="35" name="TextBox 19">
            <a:extLst>
              <a:ext uri="{FF2B5EF4-FFF2-40B4-BE49-F238E27FC236}">
                <a16:creationId xmlns:a16="http://schemas.microsoft.com/office/drawing/2014/main" id="{7424713B-3051-7D4D-824D-4BE3E3ADC6EB}"/>
              </a:ext>
            </a:extLst>
          </p:cNvPr>
          <p:cNvSpPr txBox="1">
            <a:spLocks noChangeArrowheads="1"/>
          </p:cNvSpPr>
          <p:nvPr/>
        </p:nvSpPr>
        <p:spPr bwMode="auto">
          <a:xfrm>
            <a:off x="1603374" y="8239124"/>
            <a:ext cx="1524436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005E63"/>
                </a:solidFill>
                <a:cs typeface="Arial" charset="0"/>
              </a:rPr>
              <a:t>Background/Introduction</a:t>
            </a:r>
          </a:p>
        </p:txBody>
      </p:sp>
      <p:sp>
        <p:nvSpPr>
          <p:cNvPr id="36" name="TextBox 28">
            <a:extLst>
              <a:ext uri="{FF2B5EF4-FFF2-40B4-BE49-F238E27FC236}">
                <a16:creationId xmlns:a16="http://schemas.microsoft.com/office/drawing/2014/main" id="{42D4B18B-3062-6449-9D4C-1E5610B9F5D7}"/>
              </a:ext>
            </a:extLst>
          </p:cNvPr>
          <p:cNvSpPr txBox="1">
            <a:spLocks noChangeArrowheads="1"/>
          </p:cNvSpPr>
          <p:nvPr/>
        </p:nvSpPr>
        <p:spPr bwMode="auto">
          <a:xfrm>
            <a:off x="34062769" y="26702033"/>
            <a:ext cx="15244368"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005E63"/>
                </a:solidFill>
                <a:cs typeface="Arial" charset="0"/>
              </a:rPr>
              <a:t>References</a:t>
            </a:r>
          </a:p>
        </p:txBody>
      </p:sp>
      <p:graphicFrame>
        <p:nvGraphicFramePr>
          <p:cNvPr id="38" name="Chart 37">
            <a:extLst>
              <a:ext uri="{FF2B5EF4-FFF2-40B4-BE49-F238E27FC236}">
                <a16:creationId xmlns:a16="http://schemas.microsoft.com/office/drawing/2014/main" id="{E542F799-5E95-066A-31D0-2E4422F64AF1}"/>
              </a:ext>
            </a:extLst>
          </p:cNvPr>
          <p:cNvGraphicFramePr/>
          <p:nvPr>
            <p:extLst>
              <p:ext uri="{D42A27DB-BD31-4B8C-83A1-F6EECF244321}">
                <p14:modId xmlns:p14="http://schemas.microsoft.com/office/powerpoint/2010/main" val="2665724238"/>
              </p:ext>
            </p:extLst>
          </p:nvPr>
        </p:nvGraphicFramePr>
        <p:xfrm>
          <a:off x="22963517" y="28469076"/>
          <a:ext cx="4485736" cy="4779524"/>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38">
            <a:extLst>
              <a:ext uri="{FF2B5EF4-FFF2-40B4-BE49-F238E27FC236}">
                <a16:creationId xmlns:a16="http://schemas.microsoft.com/office/drawing/2014/main" id="{B243DF59-8BB6-4BA5-E93F-5DA48A4ECD0F}"/>
              </a:ext>
            </a:extLst>
          </p:cNvPr>
          <p:cNvSpPr txBox="1"/>
          <p:nvPr/>
        </p:nvSpPr>
        <p:spPr>
          <a:xfrm>
            <a:off x="19870643" y="15915401"/>
            <a:ext cx="1148853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Engaging Community Stakeholders Who Serve Vulnerable Populations</a:t>
            </a:r>
          </a:p>
        </p:txBody>
      </p:sp>
      <p:sp>
        <p:nvSpPr>
          <p:cNvPr id="40" name="TextBox 19">
            <a:extLst>
              <a:ext uri="{FF2B5EF4-FFF2-40B4-BE49-F238E27FC236}">
                <a16:creationId xmlns:a16="http://schemas.microsoft.com/office/drawing/2014/main" id="{4F900E8F-E5CD-638B-8C90-54A69F7CC70E}"/>
              </a:ext>
            </a:extLst>
          </p:cNvPr>
          <p:cNvSpPr txBox="1">
            <a:spLocks noChangeArrowheads="1"/>
          </p:cNvSpPr>
          <p:nvPr/>
        </p:nvSpPr>
        <p:spPr bwMode="auto">
          <a:xfrm>
            <a:off x="1707440" y="29006931"/>
            <a:ext cx="1524436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005E63"/>
                </a:solidFill>
                <a:cs typeface="Arial" charset="0"/>
              </a:rPr>
              <a:t>Sample</a:t>
            </a:r>
          </a:p>
        </p:txBody>
      </p:sp>
      <p:sp>
        <p:nvSpPr>
          <p:cNvPr id="47" name="TextBox 46">
            <a:extLst>
              <a:ext uri="{FF2B5EF4-FFF2-40B4-BE49-F238E27FC236}">
                <a16:creationId xmlns:a16="http://schemas.microsoft.com/office/drawing/2014/main" id="{92939E3F-A497-9F87-F4EB-7B208485A7AA}"/>
              </a:ext>
            </a:extLst>
          </p:cNvPr>
          <p:cNvSpPr txBox="1"/>
          <p:nvPr/>
        </p:nvSpPr>
        <p:spPr>
          <a:xfrm>
            <a:off x="3197268" y="30364907"/>
            <a:ext cx="9422451" cy="4247317"/>
          </a:xfrm>
          <a:prstGeom prst="rect">
            <a:avLst/>
          </a:prstGeom>
          <a:noFill/>
        </p:spPr>
        <p:txBody>
          <a:bodyPr wrap="none" rtlCol="0">
            <a:spAutoFit/>
          </a:bodyPr>
          <a:lstStyle/>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Cohort 1 of HRSA  ANE-NPR </a:t>
            </a:r>
          </a:p>
          <a:p>
            <a:pPr marL="1028700" lvl="1"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First NP residency program in Nebraska</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5 post-graduate nurse practitioners</a:t>
            </a:r>
          </a:p>
          <a:p>
            <a:pPr marL="1485900" lvl="2"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	4 MSN degrees</a:t>
            </a:r>
          </a:p>
          <a:p>
            <a:pPr marL="1485900" lvl="2"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	1 DNP degree</a:t>
            </a:r>
          </a:p>
          <a:p>
            <a:pPr marL="1485900" lvl="2"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	4 Family specialty</a:t>
            </a:r>
          </a:p>
          <a:p>
            <a:pPr marL="1485900" lvl="2"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	1 Adult Primary Care specialty</a:t>
            </a:r>
          </a:p>
          <a:p>
            <a:endParaRPr lang="en-US"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C54E1A1B-8AEF-7098-0A84-C57976257DD7}"/>
              </a:ext>
            </a:extLst>
          </p:cNvPr>
          <p:cNvSpPr txBox="1"/>
          <p:nvPr/>
        </p:nvSpPr>
        <p:spPr>
          <a:xfrm>
            <a:off x="23943617" y="10054635"/>
            <a:ext cx="334258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Selected Lit Review</a:t>
            </a:r>
          </a:p>
        </p:txBody>
      </p:sp>
      <p:sp>
        <p:nvSpPr>
          <p:cNvPr id="51" name="TextBox 50">
            <a:extLst>
              <a:ext uri="{FF2B5EF4-FFF2-40B4-BE49-F238E27FC236}">
                <a16:creationId xmlns:a16="http://schemas.microsoft.com/office/drawing/2014/main" id="{BA05DBFC-959D-2193-C07B-240C940330A3}"/>
              </a:ext>
            </a:extLst>
          </p:cNvPr>
          <p:cNvSpPr txBox="1"/>
          <p:nvPr/>
        </p:nvSpPr>
        <p:spPr>
          <a:xfrm>
            <a:off x="35034228" y="27940112"/>
            <a:ext cx="14272909" cy="794063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American Association of Nurse Practitioners . (n.d.). </a:t>
            </a:r>
            <a:r>
              <a:rPr lang="en-US" sz="2000" i="1" dirty="0">
                <a:latin typeface="Arial" panose="020B0604020202020204" pitchFamily="34" charset="0"/>
                <a:cs typeface="Arial" panose="020B0604020202020204" pitchFamily="34" charset="0"/>
              </a:rPr>
              <a:t>The Nurse Practitioner Roundtable Position on Postgraduate Clinical Training</a:t>
            </a:r>
            <a:r>
              <a:rPr lang="en-US" sz="2000" dirty="0">
                <a:latin typeface="Arial" panose="020B0604020202020204" pitchFamily="34" charset="0"/>
                <a:cs typeface="Arial" panose="020B0604020202020204" pitchFamily="34" charset="0"/>
              </a:rPr>
              <a:t>. American Association of Nurse Practitioners. Retrieved June 29, 2022, from https://</a:t>
            </a:r>
            <a:r>
              <a:rPr lang="en-US" sz="2000" dirty="0" err="1">
                <a:latin typeface="Arial" panose="020B0604020202020204" pitchFamily="34" charset="0"/>
                <a:cs typeface="Arial" panose="020B0604020202020204" pitchFamily="34" charset="0"/>
              </a:rPr>
              <a:t>www.aanp.org</a:t>
            </a:r>
            <a:r>
              <a:rPr lang="en-US" sz="2000" dirty="0">
                <a:latin typeface="Arial" panose="020B0604020202020204" pitchFamily="34" charset="0"/>
                <a:cs typeface="Arial" panose="020B0604020202020204" pitchFamily="34" charset="0"/>
              </a:rPr>
              <a:t>/advocacy/advocacy-resource/</a:t>
            </a:r>
            <a:r>
              <a:rPr lang="en-US" sz="2000" dirty="0" err="1">
                <a:latin typeface="Arial" panose="020B0604020202020204" pitchFamily="34" charset="0"/>
                <a:cs typeface="Arial" panose="020B0604020202020204" pitchFamily="34" charset="0"/>
              </a:rPr>
              <a:t>aanp</a:t>
            </a:r>
            <a:r>
              <a:rPr lang="en-US" sz="2000" dirty="0">
                <a:latin typeface="Arial" panose="020B0604020202020204" pitchFamily="34" charset="0"/>
                <a:cs typeface="Arial" panose="020B0604020202020204" pitchFamily="34" charset="0"/>
              </a:rPr>
              <a:t>-and-the-np-roundtable-joint-statements </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Buerhaus</a:t>
            </a:r>
            <a:r>
              <a:rPr lang="en-US" sz="2000" dirty="0">
                <a:latin typeface="Arial" panose="020B0604020202020204" pitchFamily="34" charset="0"/>
                <a:cs typeface="Arial" panose="020B0604020202020204" pitchFamily="34" charset="0"/>
              </a:rPr>
              <a:t>, P., Skinner, L., Auerbach, D., &amp; </a:t>
            </a:r>
            <a:r>
              <a:rPr lang="en-US" sz="2000" dirty="0" err="1">
                <a:latin typeface="Arial" panose="020B0604020202020204" pitchFamily="34" charset="0"/>
                <a:cs typeface="Arial" panose="020B0604020202020204" pitchFamily="34" charset="0"/>
              </a:rPr>
              <a:t>Staiger</a:t>
            </a:r>
            <a:r>
              <a:rPr lang="en-US" sz="2000" dirty="0">
                <a:latin typeface="Arial" panose="020B0604020202020204" pitchFamily="34" charset="0"/>
                <a:cs typeface="Arial" panose="020B0604020202020204" pitchFamily="34" charset="0"/>
              </a:rPr>
              <a:t>, D. (2017). Four challenges facing the nursing workforce in the United States Journal of Nursing Regulation,8,40–46</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Flinter</a:t>
            </a:r>
            <a:r>
              <a:rPr lang="en-US" sz="2000" dirty="0">
                <a:latin typeface="Arial" panose="020B0604020202020204" pitchFamily="34" charset="0"/>
                <a:cs typeface="Arial" panose="020B0604020202020204" pitchFamily="34" charset="0"/>
              </a:rPr>
              <a:t>, M. M., &amp; </a:t>
            </a:r>
            <a:r>
              <a:rPr lang="en-US" sz="2000" dirty="0" err="1">
                <a:latin typeface="Arial" panose="020B0604020202020204" pitchFamily="34" charset="0"/>
                <a:cs typeface="Arial" panose="020B0604020202020204" pitchFamily="34" charset="0"/>
              </a:rPr>
              <a:t>Bamrick</a:t>
            </a:r>
            <a:r>
              <a:rPr lang="en-US" sz="2000" dirty="0">
                <a:latin typeface="Arial" panose="020B0604020202020204" pitchFamily="34" charset="0"/>
                <a:cs typeface="Arial" panose="020B0604020202020204" pitchFamily="34" charset="0"/>
              </a:rPr>
              <a:t>, K. (2017). </a:t>
            </a:r>
            <a:r>
              <a:rPr lang="en-US" sz="2000" i="1" dirty="0">
                <a:latin typeface="Arial" panose="020B0604020202020204" pitchFamily="34" charset="0"/>
                <a:cs typeface="Arial" panose="020B0604020202020204" pitchFamily="34" charset="0"/>
              </a:rPr>
              <a:t>Training the next generation: Residency and fellowship programs for Nurse Practitioners in community health centers</a:t>
            </a:r>
            <a:r>
              <a:rPr lang="en-US" sz="2000" dirty="0">
                <a:latin typeface="Arial" panose="020B0604020202020204" pitchFamily="34" charset="0"/>
                <a:cs typeface="Arial" panose="020B0604020202020204" pitchFamily="34" charset="0"/>
              </a:rPr>
              <a:t>. Community Health Center, Inc., and the Weitzman Institute.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Hart, A. M., &amp; Bowen, A. (2016). New nurse practitioners’ perceptions of preparedness for and transition into practice. </a:t>
            </a:r>
            <a:r>
              <a:rPr lang="en-US" sz="2000" i="1" dirty="0">
                <a:latin typeface="Arial" panose="020B0604020202020204" pitchFamily="34" charset="0"/>
                <a:cs typeface="Arial" panose="020B0604020202020204" pitchFamily="34" charset="0"/>
              </a:rPr>
              <a:t>The Journal for Nurse Practitioners</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12</a:t>
            </a:r>
            <a:r>
              <a:rPr lang="en-US" sz="2000" dirty="0">
                <a:latin typeface="Arial" panose="020B0604020202020204" pitchFamily="34" charset="0"/>
                <a:cs typeface="Arial" panose="020B0604020202020204" pitchFamily="34" charset="0"/>
              </a:rPr>
              <a:t>(8), 545–552. https://</a:t>
            </a:r>
            <a:r>
              <a:rPr lang="en-US" sz="2000" dirty="0" err="1">
                <a:latin typeface="Arial" panose="020B0604020202020204" pitchFamily="34" charset="0"/>
                <a:cs typeface="Arial" panose="020B0604020202020204" pitchFamily="34" charset="0"/>
              </a:rPr>
              <a:t>doi.org</a:t>
            </a:r>
            <a:r>
              <a:rPr lang="en-US" sz="2000" dirty="0">
                <a:latin typeface="Arial" panose="020B0604020202020204" pitchFamily="34" charset="0"/>
                <a:cs typeface="Arial" panose="020B0604020202020204" pitchFamily="34" charset="0"/>
              </a:rPr>
              <a:t>/10.1016/j.nurpra.2016.04.018 </a:t>
            </a:r>
          </a:p>
          <a:p>
            <a:pPr marL="285750" indent="-285750">
              <a:buFont typeface="Arial" panose="020B0604020202020204" pitchFamily="34" charset="0"/>
              <a:buChar char="•"/>
            </a:pPr>
            <a:r>
              <a:rPr lang="en-US" sz="2000" i="1" dirty="0">
                <a:latin typeface="Arial" panose="020B0604020202020204" pitchFamily="34" charset="0"/>
                <a:cs typeface="Arial" panose="020B0604020202020204" pitchFamily="34" charset="0"/>
              </a:rPr>
              <a:t>IOM Future of Nursing Report</a:t>
            </a:r>
            <a:r>
              <a:rPr lang="en-US" sz="2000" dirty="0">
                <a:latin typeface="Arial" panose="020B0604020202020204" pitchFamily="34" charset="0"/>
                <a:cs typeface="Arial" panose="020B0604020202020204" pitchFamily="34" charset="0"/>
              </a:rPr>
              <a:t>. ANA. (n.d.). Retrieved June 29, 2022, from https://</a:t>
            </a:r>
            <a:r>
              <a:rPr lang="en-US" sz="2000" dirty="0" err="1">
                <a:latin typeface="Arial" panose="020B0604020202020204" pitchFamily="34" charset="0"/>
                <a:cs typeface="Arial" panose="020B0604020202020204" pitchFamily="34" charset="0"/>
              </a:rPr>
              <a:t>www.nursingworld.org</a:t>
            </a:r>
            <a:r>
              <a:rPr lang="en-US" sz="2000" dirty="0">
                <a:latin typeface="Arial" panose="020B0604020202020204" pitchFamily="34" charset="0"/>
                <a:cs typeface="Arial" panose="020B0604020202020204" pitchFamily="34" charset="0"/>
              </a:rPr>
              <a:t>/practice-policy/</a:t>
            </a:r>
            <a:r>
              <a:rPr lang="en-US" sz="2000" dirty="0" err="1">
                <a:latin typeface="Arial" panose="020B0604020202020204" pitchFamily="34" charset="0"/>
                <a:cs typeface="Arial" panose="020B0604020202020204" pitchFamily="34" charset="0"/>
              </a:rPr>
              <a:t>iom</a:t>
            </a:r>
            <a:r>
              <a:rPr lang="en-US" sz="2000" dirty="0">
                <a:latin typeface="Arial" panose="020B0604020202020204" pitchFamily="34" charset="0"/>
                <a:cs typeface="Arial" panose="020B0604020202020204" pitchFamily="34" charset="0"/>
              </a:rPr>
              <a:t>-future-of-nursing-report/ </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Kesten</a:t>
            </a:r>
            <a:r>
              <a:rPr lang="en-US" sz="2000" dirty="0">
                <a:latin typeface="Arial" panose="020B0604020202020204" pitchFamily="34" charset="0"/>
                <a:cs typeface="Arial" panose="020B0604020202020204" pitchFamily="34" charset="0"/>
              </a:rPr>
              <a:t>, K. S., &amp; El-</a:t>
            </a:r>
            <a:r>
              <a:rPr lang="en-US" sz="2000" dirty="0" err="1">
                <a:latin typeface="Arial" panose="020B0604020202020204" pitchFamily="34" charset="0"/>
                <a:cs typeface="Arial" panose="020B0604020202020204" pitchFamily="34" charset="0"/>
              </a:rPr>
              <a:t>Banna</a:t>
            </a:r>
            <a:r>
              <a:rPr lang="en-US" sz="2000" dirty="0">
                <a:latin typeface="Arial" panose="020B0604020202020204" pitchFamily="34" charset="0"/>
                <a:cs typeface="Arial" panose="020B0604020202020204" pitchFamily="34" charset="0"/>
              </a:rPr>
              <a:t>, M. M. (2020). Facilitators, barriers, benefits, and funding to implement postgraduate nurse practitioner residency/fellowship programs. Journal of the American Association of Nurse Practitioners. https://</a:t>
            </a:r>
            <a:r>
              <a:rPr lang="en-US" sz="2000" dirty="0" err="1">
                <a:latin typeface="Arial" panose="020B0604020202020204" pitchFamily="34" charset="0"/>
                <a:cs typeface="Arial" panose="020B0604020202020204" pitchFamily="34" charset="0"/>
              </a:rPr>
              <a:t>doi.org</a:t>
            </a:r>
            <a:r>
              <a:rPr lang="en-US" sz="2000" dirty="0">
                <a:latin typeface="Arial" panose="020B0604020202020204" pitchFamily="34" charset="0"/>
                <a:cs typeface="Arial" panose="020B0604020202020204" pitchFamily="34" charset="0"/>
              </a:rPr>
              <a:t>/10.1097/jxx.0000000000000412.</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Kaplan, L., Pollack, S. W., Skillman, S. M., &amp; Patterson, D. G. (2020). NP program efforts promoting transition to rural practice. </a:t>
            </a:r>
            <a:r>
              <a:rPr lang="en-US" sz="2000" i="1" dirty="0">
                <a:latin typeface="Arial" panose="020B0604020202020204" pitchFamily="34" charset="0"/>
                <a:cs typeface="Arial" panose="020B0604020202020204" pitchFamily="34" charset="0"/>
              </a:rPr>
              <a:t>The Nurse Practitioner</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45</a:t>
            </a:r>
            <a:r>
              <a:rPr lang="en-US" sz="2000" dirty="0">
                <a:latin typeface="Arial" panose="020B0604020202020204" pitchFamily="34" charset="0"/>
                <a:cs typeface="Arial" panose="020B0604020202020204" pitchFamily="34" charset="0"/>
              </a:rPr>
              <a:t>(10), 48–55. https://</a:t>
            </a:r>
            <a:r>
              <a:rPr lang="en-US" sz="2000" dirty="0" err="1">
                <a:latin typeface="Arial" panose="020B0604020202020204" pitchFamily="34" charset="0"/>
                <a:cs typeface="Arial" panose="020B0604020202020204" pitchFamily="34" charset="0"/>
              </a:rPr>
              <a:t>doi.org</a:t>
            </a:r>
            <a:r>
              <a:rPr lang="en-US" sz="2000" dirty="0">
                <a:latin typeface="Arial" panose="020B0604020202020204" pitchFamily="34" charset="0"/>
                <a:cs typeface="Arial" panose="020B0604020202020204" pitchFamily="34" charset="0"/>
              </a:rPr>
              <a:t>/10.1097/01.npr.0000696920.66207.65 </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Martsolf</a:t>
            </a:r>
            <a:r>
              <a:rPr lang="en-US" sz="2000" dirty="0">
                <a:latin typeface="Arial" panose="020B0604020202020204" pitchFamily="34" charset="0"/>
                <a:cs typeface="Arial" panose="020B0604020202020204" pitchFamily="34" charset="0"/>
              </a:rPr>
              <a:t>, Grant R. et al. What We Know About Postgraduate Nurse Practitioner Residency and Fellowship </a:t>
            </a:r>
            <a:r>
              <a:rPr lang="en-US" sz="2000" dirty="0" err="1">
                <a:latin typeface="Arial" panose="020B0604020202020204" pitchFamily="34" charset="0"/>
                <a:cs typeface="Arial" panose="020B0604020202020204" pitchFamily="34" charset="0"/>
              </a:rPr>
              <a:t>Programs.</a:t>
            </a:r>
            <a:r>
              <a:rPr lang="en-US" sz="2000" i="1" dirty="0" err="1">
                <a:latin typeface="Arial" panose="020B0604020202020204" pitchFamily="34" charset="0"/>
                <a:cs typeface="Arial" panose="020B0604020202020204" pitchFamily="34" charset="0"/>
              </a:rPr>
              <a:t>The</a:t>
            </a:r>
            <a:r>
              <a:rPr lang="en-US" sz="2000" i="1" dirty="0">
                <a:latin typeface="Arial" panose="020B0604020202020204" pitchFamily="34" charset="0"/>
                <a:cs typeface="Arial" panose="020B0604020202020204" pitchFamily="34" charset="0"/>
              </a:rPr>
              <a:t> Journal for Nurse Practitioners, 13</a:t>
            </a:r>
            <a:r>
              <a:rPr lang="en-US" sz="2000" dirty="0">
                <a:latin typeface="Arial" panose="020B0604020202020204" pitchFamily="34" charset="0"/>
                <a:cs typeface="Arial" panose="020B0604020202020204" pitchFamily="34" charset="0"/>
              </a:rPr>
              <a:t>, Issue 7, 482 – 487</a:t>
            </a: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Wiltse</a:t>
            </a:r>
            <a:r>
              <a:rPr lang="en-US" sz="2000" dirty="0">
                <a:latin typeface="Arial" panose="020B0604020202020204" pitchFamily="34" charset="0"/>
                <a:cs typeface="Arial" panose="020B0604020202020204" pitchFamily="34" charset="0"/>
              </a:rPr>
              <a:t> Nicely, K. L., &amp; Fairman, J. (2015). Postgraduate nurse practitioner residency programs. Academic Medicine, 90(6), 707–709. https://</a:t>
            </a:r>
            <a:r>
              <a:rPr lang="en-US" sz="2000" dirty="0" err="1">
                <a:latin typeface="Arial" panose="020B0604020202020204" pitchFamily="34" charset="0"/>
                <a:cs typeface="Arial" panose="020B0604020202020204" pitchFamily="34" charset="0"/>
              </a:rPr>
              <a:t>doi.org</a:t>
            </a:r>
            <a:r>
              <a:rPr lang="en-US" sz="2000" dirty="0">
                <a:latin typeface="Arial" panose="020B0604020202020204" pitchFamily="34" charset="0"/>
                <a:cs typeface="Arial" panose="020B0604020202020204" pitchFamily="34" charset="0"/>
              </a:rPr>
              <a:t>/10.1097/acm.0000000000000567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p:txBody>
      </p:sp>
      <p:pic>
        <p:nvPicPr>
          <p:cNvPr id="3" name="Picture 2" descr="Chart, line chart&#10;&#10;Description automatically generated">
            <a:extLst>
              <a:ext uri="{FF2B5EF4-FFF2-40B4-BE49-F238E27FC236}">
                <a16:creationId xmlns:a16="http://schemas.microsoft.com/office/drawing/2014/main" id="{93ED52D4-45DA-FFBA-07BB-6AD017714EBF}"/>
              </a:ext>
            </a:extLst>
          </p:cNvPr>
          <p:cNvPicPr>
            <a:picLocks noChangeAspect="1"/>
          </p:cNvPicPr>
          <p:nvPr/>
        </p:nvPicPr>
        <p:blipFill>
          <a:blip r:embed="rId9"/>
          <a:stretch>
            <a:fillRect/>
          </a:stretch>
        </p:blipFill>
        <p:spPr>
          <a:xfrm>
            <a:off x="19208614" y="21086278"/>
            <a:ext cx="11995541" cy="7291953"/>
          </a:xfrm>
          <a:prstGeom prst="rect">
            <a:avLst/>
          </a:prstGeom>
        </p:spPr>
      </p:pic>
      <p:sp>
        <p:nvSpPr>
          <p:cNvPr id="16" name="TextBox 15">
            <a:extLst>
              <a:ext uri="{FF2B5EF4-FFF2-40B4-BE49-F238E27FC236}">
                <a16:creationId xmlns:a16="http://schemas.microsoft.com/office/drawing/2014/main" id="{9DFF646E-9222-D142-C414-47868427988B}"/>
              </a:ext>
            </a:extLst>
          </p:cNvPr>
          <p:cNvSpPr txBox="1"/>
          <p:nvPr/>
        </p:nvSpPr>
        <p:spPr>
          <a:xfrm>
            <a:off x="19685481" y="20281209"/>
            <a:ext cx="1104180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Resident Knowledge Confidence r/t Underserved Community Issues</a:t>
            </a:r>
          </a:p>
        </p:txBody>
      </p:sp>
      <p:sp>
        <p:nvSpPr>
          <p:cNvPr id="19" name="TextBox 18">
            <a:extLst>
              <a:ext uri="{FF2B5EF4-FFF2-40B4-BE49-F238E27FC236}">
                <a16:creationId xmlns:a16="http://schemas.microsoft.com/office/drawing/2014/main" id="{494C9558-6033-D19D-DCE7-8C9EE83A408F}"/>
              </a:ext>
            </a:extLst>
          </p:cNvPr>
          <p:cNvSpPr txBox="1"/>
          <p:nvPr/>
        </p:nvSpPr>
        <p:spPr>
          <a:xfrm>
            <a:off x="34577180" y="20022024"/>
            <a:ext cx="14807323" cy="6247864"/>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This study was done with a very small sample in one academic</a:t>
            </a:r>
          </a:p>
          <a:p>
            <a:r>
              <a:rPr lang="en-US" sz="4000" dirty="0">
                <a:latin typeface="Arial" panose="020B0604020202020204" pitchFamily="34" charset="0"/>
                <a:cs typeface="Arial" panose="020B0604020202020204" pitchFamily="34" charset="0"/>
              </a:rPr>
              <a:t>institution-based NP residency. Continued evaluation with additional cohorts of residents would provide a correlation of outcomes. Additional academic institution-based NP residency programs in other areas of the country would also enhance findings. Comparing outcomes, particularly workforce development outcomes working with high need and vulnerable populations, with community health center-based NP residencies or other types of NP residencies would also be valuable.</a:t>
            </a:r>
          </a:p>
          <a:p>
            <a:endParaRPr lang="en-US" sz="40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6E6155A-4D97-2F5C-05A4-590CA61AEC80}"/>
              </a:ext>
            </a:extLst>
          </p:cNvPr>
          <p:cNvSpPr txBox="1"/>
          <p:nvPr/>
        </p:nvSpPr>
        <p:spPr>
          <a:xfrm>
            <a:off x="18903748" y="10919683"/>
            <a:ext cx="13312235" cy="424731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Most of the research on postgraduate residency programs examines the impact on the provider and less is known about the workforce development and patient care benefits of nurse practitioner residencies (Nicely, 2015). However, the demand for primary care providers, particularly in primary care areas including rural and underserved communities is only expected to increase (</a:t>
            </a:r>
            <a:r>
              <a:rPr lang="en-US" sz="2800" dirty="0" err="1">
                <a:latin typeface="Arial" panose="020B0604020202020204" pitchFamily="34" charset="0"/>
                <a:cs typeface="Arial" panose="020B0604020202020204" pitchFamily="34" charset="0"/>
              </a:rPr>
              <a:t>Beurhaus</a:t>
            </a:r>
            <a:r>
              <a:rPr lang="en-US" sz="2800" dirty="0">
                <a:latin typeface="Arial" panose="020B0604020202020204" pitchFamily="34" charset="0"/>
                <a:cs typeface="Arial" panose="020B0604020202020204" pitchFamily="34" charset="0"/>
              </a:rPr>
              <a:t>, 2017). One study did note residency results showing improved recruitment and retention of new graduate NPs in primary care which can include those recruited by the residency program to complete the residency and stay in rural and underserved community clinics. (</a:t>
            </a:r>
            <a:r>
              <a:rPr lang="en-US" sz="2800" dirty="0" err="1">
                <a:latin typeface="Arial" panose="020B0604020202020204" pitchFamily="34" charset="0"/>
                <a:cs typeface="Arial" panose="020B0604020202020204" pitchFamily="34" charset="0"/>
              </a:rPr>
              <a:t>Matsolf</a:t>
            </a:r>
            <a:r>
              <a:rPr lang="en-US" sz="2800" dirty="0">
                <a:latin typeface="Arial" panose="020B0604020202020204" pitchFamily="34" charset="0"/>
                <a:cs typeface="Arial" panose="020B0604020202020204" pitchFamily="34" charset="0"/>
              </a:rPr>
              <a:t> et al., 2017).</a:t>
            </a:r>
          </a:p>
          <a:p>
            <a:endParaRPr lang="en-US" dirty="0"/>
          </a:p>
        </p:txBody>
      </p:sp>
    </p:spTree>
    <p:extLst>
      <p:ext uri="{BB962C8B-B14F-4D97-AF65-F5344CB8AC3E}">
        <p14:creationId xmlns:p14="http://schemas.microsoft.com/office/powerpoint/2010/main" val="1398851939"/>
      </p:ext>
    </p:extLst>
  </p:cSld>
  <p:clrMapOvr>
    <a:masterClrMapping/>
  </p:clrMapOvr>
</p:sld>
</file>

<file path=ppt/theme/theme1.xml><?xml version="1.0" encoding="utf-8"?>
<a:theme xmlns:a="http://schemas.openxmlformats.org/drawingml/2006/main" name="UNMC-Theme1">
  <a:themeElements>
    <a:clrScheme name="Custom 1">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MC-Theme1" id="{8EF01B1E-9DFC-494C-AC3E-5BE6BC8B2399}" vid="{BBF8300F-5B1F-C149-BD60-AC602127E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UNMC-Theme1</Template>
  <TotalTime>37421</TotalTime>
  <Words>1050</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UNMC-Theme1</vt:lpstr>
      <vt:lpstr>PowerPoint Presentation</vt:lpstr>
    </vt:vector>
  </TitlesOfParts>
  <Company>Metro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Waples</dc:creator>
  <cp:lastModifiedBy>LeAnn Holmes</cp:lastModifiedBy>
  <cp:revision>59</cp:revision>
  <cp:lastPrinted>2015-07-24T19:55:40Z</cp:lastPrinted>
  <dcterms:created xsi:type="dcterms:W3CDTF">2010-12-02T21:49:18Z</dcterms:created>
  <dcterms:modified xsi:type="dcterms:W3CDTF">2022-07-15T01:11:49Z</dcterms:modified>
</cp:coreProperties>
</file>