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37"/>
  </p:notesMasterIdLst>
  <p:handoutMasterIdLst>
    <p:handoutMasterId r:id="rId38"/>
  </p:handoutMasterIdLst>
  <p:sldIdLst>
    <p:sldId id="331" r:id="rId3"/>
    <p:sldId id="332" r:id="rId4"/>
    <p:sldId id="263" r:id="rId5"/>
    <p:sldId id="274" r:id="rId6"/>
    <p:sldId id="327" r:id="rId7"/>
    <p:sldId id="283" r:id="rId8"/>
    <p:sldId id="284" r:id="rId9"/>
    <p:sldId id="301" r:id="rId10"/>
    <p:sldId id="304" r:id="rId11"/>
    <p:sldId id="320" r:id="rId12"/>
    <p:sldId id="326" r:id="rId13"/>
    <p:sldId id="285" r:id="rId14"/>
    <p:sldId id="308" r:id="rId15"/>
    <p:sldId id="302" r:id="rId16"/>
    <p:sldId id="329" r:id="rId17"/>
    <p:sldId id="286" r:id="rId18"/>
    <p:sldId id="312" r:id="rId19"/>
    <p:sldId id="321" r:id="rId20"/>
    <p:sldId id="318" r:id="rId21"/>
    <p:sldId id="322" r:id="rId22"/>
    <p:sldId id="324" r:id="rId23"/>
    <p:sldId id="310" r:id="rId24"/>
    <p:sldId id="305" r:id="rId25"/>
    <p:sldId id="288" r:id="rId26"/>
    <p:sldId id="317" r:id="rId27"/>
    <p:sldId id="268" r:id="rId28"/>
    <p:sldId id="269" r:id="rId29"/>
    <p:sldId id="328" r:id="rId30"/>
    <p:sldId id="258" r:id="rId31"/>
    <p:sldId id="261" r:id="rId32"/>
    <p:sldId id="257" r:id="rId33"/>
    <p:sldId id="330" r:id="rId34"/>
    <p:sldId id="319" r:id="rId35"/>
    <p:sldId id="3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00A499"/>
    <a:srgbClr val="722257"/>
    <a:srgbClr val="636463"/>
    <a:srgbClr val="7EDDD3"/>
    <a:srgbClr val="71B2C9"/>
    <a:srgbClr val="114466"/>
    <a:srgbClr val="898989"/>
    <a:srgbClr val="00004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6382" autoAdjust="0"/>
  </p:normalViewPr>
  <p:slideViewPr>
    <p:cSldViewPr snapToGrid="0">
      <p:cViewPr varScale="1">
        <p:scale>
          <a:sx n="111" d="100"/>
          <a:sy n="111" d="100"/>
        </p:scale>
        <p:origin x="780" y="102"/>
      </p:cViewPr>
      <p:guideLst/>
    </p:cSldViewPr>
  </p:slideViewPr>
  <p:notesTextViewPr>
    <p:cViewPr>
      <p:scale>
        <a:sx n="1" d="1"/>
        <a:sy n="1" d="1"/>
      </p:scale>
      <p:origin x="0" y="0"/>
    </p:cViewPr>
  </p:notesTextViewPr>
  <p:notesViewPr>
    <p:cSldViewPr snapToGrid="0">
      <p:cViewPr varScale="1">
        <p:scale>
          <a:sx n="90" d="100"/>
          <a:sy n="90" d="100"/>
        </p:scale>
        <p:origin x="34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9593E-B35E-480A-B4A1-2790ABEF3D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C25ADE3-010B-4B78-A98A-416D7D359191}">
      <dgm:prSet/>
      <dgm:spPr/>
      <dgm:t>
        <a:bodyPr/>
        <a:lstStyle/>
        <a:p>
          <a:r>
            <a:rPr lang="en-US"/>
            <a:t>Working longer hours</a:t>
          </a:r>
        </a:p>
      </dgm:t>
    </dgm:pt>
    <dgm:pt modelId="{9A94EA81-5B57-427F-9565-DD5CDA5C125B}" type="parTrans" cxnId="{516B3CFB-DD51-4CF5-9C5B-9E9EF4601C8A}">
      <dgm:prSet/>
      <dgm:spPr/>
      <dgm:t>
        <a:bodyPr/>
        <a:lstStyle/>
        <a:p>
          <a:endParaRPr lang="en-US"/>
        </a:p>
      </dgm:t>
    </dgm:pt>
    <dgm:pt modelId="{759101FE-9FAF-48AF-B2DD-8622EFCECD16}" type="sibTrans" cxnId="{516B3CFB-DD51-4CF5-9C5B-9E9EF4601C8A}">
      <dgm:prSet/>
      <dgm:spPr/>
      <dgm:t>
        <a:bodyPr/>
        <a:lstStyle/>
        <a:p>
          <a:endParaRPr lang="en-US"/>
        </a:p>
      </dgm:t>
    </dgm:pt>
    <dgm:pt modelId="{A755443D-FA3E-4509-A858-7034EF944FA0}">
      <dgm:prSet/>
      <dgm:spPr/>
      <dgm:t>
        <a:bodyPr/>
        <a:lstStyle/>
        <a:p>
          <a:r>
            <a:rPr lang="en-US" dirty="0"/>
            <a:t>Struggling with challenge stressors </a:t>
          </a:r>
        </a:p>
      </dgm:t>
    </dgm:pt>
    <dgm:pt modelId="{DD5FF35B-C58A-4E83-8D6C-474509144D41}" type="parTrans" cxnId="{B6F4A7BD-413C-4C60-986E-AD2F306A01A7}">
      <dgm:prSet/>
      <dgm:spPr/>
      <dgm:t>
        <a:bodyPr/>
        <a:lstStyle/>
        <a:p>
          <a:endParaRPr lang="en-US"/>
        </a:p>
      </dgm:t>
    </dgm:pt>
    <dgm:pt modelId="{EA7ED300-5281-4A84-9BEF-555A78B7D462}" type="sibTrans" cxnId="{B6F4A7BD-413C-4C60-986E-AD2F306A01A7}">
      <dgm:prSet/>
      <dgm:spPr/>
      <dgm:t>
        <a:bodyPr/>
        <a:lstStyle/>
        <a:p>
          <a:endParaRPr lang="en-US"/>
        </a:p>
      </dgm:t>
    </dgm:pt>
    <dgm:pt modelId="{FA5E6A23-0D35-47B8-87EF-EDA37E5FBF25}">
      <dgm:prSet/>
      <dgm:spPr/>
      <dgm:t>
        <a:bodyPr/>
        <a:lstStyle/>
        <a:p>
          <a:r>
            <a:rPr lang="en-US"/>
            <a:t>high levels of workload</a:t>
          </a:r>
        </a:p>
      </dgm:t>
    </dgm:pt>
    <dgm:pt modelId="{273A4D7F-3269-4A4F-B781-378C4122FBE7}" type="parTrans" cxnId="{1ED81BCA-6F27-497C-829A-FC5CBF1D4A59}">
      <dgm:prSet/>
      <dgm:spPr/>
      <dgm:t>
        <a:bodyPr/>
        <a:lstStyle/>
        <a:p>
          <a:endParaRPr lang="en-US"/>
        </a:p>
      </dgm:t>
    </dgm:pt>
    <dgm:pt modelId="{09425BB8-7FF5-4CA5-94C9-E33D0061E381}" type="sibTrans" cxnId="{1ED81BCA-6F27-497C-829A-FC5CBF1D4A59}">
      <dgm:prSet/>
      <dgm:spPr/>
      <dgm:t>
        <a:bodyPr/>
        <a:lstStyle/>
        <a:p>
          <a:endParaRPr lang="en-US"/>
        </a:p>
      </dgm:t>
    </dgm:pt>
    <dgm:pt modelId="{CE1D914B-F14C-49E7-BD9A-0DD4CAB64DF0}">
      <dgm:prSet/>
      <dgm:spPr/>
      <dgm:t>
        <a:bodyPr/>
        <a:lstStyle/>
        <a:p>
          <a:r>
            <a:rPr lang="en-US"/>
            <a:t>time pressures</a:t>
          </a:r>
        </a:p>
      </dgm:t>
    </dgm:pt>
    <dgm:pt modelId="{03F4511C-BC22-42E4-8FBA-19FA9C1C137A}" type="parTrans" cxnId="{8E818387-61B4-45DD-A5AC-E25EE17147C9}">
      <dgm:prSet/>
      <dgm:spPr/>
      <dgm:t>
        <a:bodyPr/>
        <a:lstStyle/>
        <a:p>
          <a:endParaRPr lang="en-US"/>
        </a:p>
      </dgm:t>
    </dgm:pt>
    <dgm:pt modelId="{51289EDF-DC44-4E5E-8010-B03ECA742638}" type="sibTrans" cxnId="{8E818387-61B4-45DD-A5AC-E25EE17147C9}">
      <dgm:prSet/>
      <dgm:spPr/>
      <dgm:t>
        <a:bodyPr/>
        <a:lstStyle/>
        <a:p>
          <a:endParaRPr lang="en-US"/>
        </a:p>
      </dgm:t>
    </dgm:pt>
    <dgm:pt modelId="{01733E8D-C83E-4699-9AFA-438E2B406A70}">
      <dgm:prSet/>
      <dgm:spPr/>
      <dgm:t>
        <a:bodyPr/>
        <a:lstStyle/>
        <a:p>
          <a:r>
            <a:rPr lang="en-US"/>
            <a:t>responsibility</a:t>
          </a:r>
        </a:p>
      </dgm:t>
    </dgm:pt>
    <dgm:pt modelId="{E044C793-36FE-4121-A358-499564CDE964}" type="parTrans" cxnId="{23B9F153-DF8B-4391-8EE1-95A185E03F52}">
      <dgm:prSet/>
      <dgm:spPr/>
      <dgm:t>
        <a:bodyPr/>
        <a:lstStyle/>
        <a:p>
          <a:endParaRPr lang="en-US"/>
        </a:p>
      </dgm:t>
    </dgm:pt>
    <dgm:pt modelId="{9FF1E0AE-639A-4EB2-A751-7CC88D2D8922}" type="sibTrans" cxnId="{23B9F153-DF8B-4391-8EE1-95A185E03F52}">
      <dgm:prSet/>
      <dgm:spPr/>
      <dgm:t>
        <a:bodyPr/>
        <a:lstStyle/>
        <a:p>
          <a:endParaRPr lang="en-US"/>
        </a:p>
      </dgm:t>
    </dgm:pt>
    <dgm:pt modelId="{507DB0CC-1CFA-4E88-8946-512D5999D607}" type="pres">
      <dgm:prSet presAssocID="{2269593E-B35E-480A-B4A1-2790ABEF3D7E}" presName="linear" presStyleCnt="0">
        <dgm:presLayoutVars>
          <dgm:dir/>
          <dgm:animLvl val="lvl"/>
          <dgm:resizeHandles val="exact"/>
        </dgm:presLayoutVars>
      </dgm:prSet>
      <dgm:spPr/>
      <dgm:t>
        <a:bodyPr/>
        <a:lstStyle/>
        <a:p>
          <a:endParaRPr lang="en-US"/>
        </a:p>
      </dgm:t>
    </dgm:pt>
    <dgm:pt modelId="{7030C4C5-C1F7-4C22-B904-BA5C287DD083}" type="pres">
      <dgm:prSet presAssocID="{0C25ADE3-010B-4B78-A98A-416D7D359191}" presName="parentLin" presStyleCnt="0"/>
      <dgm:spPr/>
    </dgm:pt>
    <dgm:pt modelId="{B268052E-1573-4DEF-B7CA-75DCF340F1CA}" type="pres">
      <dgm:prSet presAssocID="{0C25ADE3-010B-4B78-A98A-416D7D359191}" presName="parentLeftMargin" presStyleLbl="node1" presStyleIdx="0" presStyleCnt="2"/>
      <dgm:spPr/>
      <dgm:t>
        <a:bodyPr/>
        <a:lstStyle/>
        <a:p>
          <a:endParaRPr lang="en-US"/>
        </a:p>
      </dgm:t>
    </dgm:pt>
    <dgm:pt modelId="{2DFA553D-8F95-439E-95F9-13D597C683F2}" type="pres">
      <dgm:prSet presAssocID="{0C25ADE3-010B-4B78-A98A-416D7D359191}" presName="parentText" presStyleLbl="node1" presStyleIdx="0" presStyleCnt="2">
        <dgm:presLayoutVars>
          <dgm:chMax val="0"/>
          <dgm:bulletEnabled val="1"/>
        </dgm:presLayoutVars>
      </dgm:prSet>
      <dgm:spPr/>
      <dgm:t>
        <a:bodyPr/>
        <a:lstStyle/>
        <a:p>
          <a:endParaRPr lang="en-US"/>
        </a:p>
      </dgm:t>
    </dgm:pt>
    <dgm:pt modelId="{8649092D-6856-4388-B2AA-7EE45C919565}" type="pres">
      <dgm:prSet presAssocID="{0C25ADE3-010B-4B78-A98A-416D7D359191}" presName="negativeSpace" presStyleCnt="0"/>
      <dgm:spPr/>
    </dgm:pt>
    <dgm:pt modelId="{B0F84F1A-A351-45E7-B88A-647DE695F77F}" type="pres">
      <dgm:prSet presAssocID="{0C25ADE3-010B-4B78-A98A-416D7D359191}" presName="childText" presStyleLbl="conFgAcc1" presStyleIdx="0" presStyleCnt="2">
        <dgm:presLayoutVars>
          <dgm:bulletEnabled val="1"/>
        </dgm:presLayoutVars>
      </dgm:prSet>
      <dgm:spPr/>
    </dgm:pt>
    <dgm:pt modelId="{D69B2239-E512-4103-B7B3-1F97A3ECAD7B}" type="pres">
      <dgm:prSet presAssocID="{759101FE-9FAF-48AF-B2DD-8622EFCECD16}" presName="spaceBetweenRectangles" presStyleCnt="0"/>
      <dgm:spPr/>
    </dgm:pt>
    <dgm:pt modelId="{45AE70F9-53B5-414E-B181-739DD4329B41}" type="pres">
      <dgm:prSet presAssocID="{A755443D-FA3E-4509-A858-7034EF944FA0}" presName="parentLin" presStyleCnt="0"/>
      <dgm:spPr/>
    </dgm:pt>
    <dgm:pt modelId="{DB6AA7A1-0C4A-4A75-8E65-FBCBEF061AB9}" type="pres">
      <dgm:prSet presAssocID="{A755443D-FA3E-4509-A858-7034EF944FA0}" presName="parentLeftMargin" presStyleLbl="node1" presStyleIdx="0" presStyleCnt="2"/>
      <dgm:spPr/>
      <dgm:t>
        <a:bodyPr/>
        <a:lstStyle/>
        <a:p>
          <a:endParaRPr lang="en-US"/>
        </a:p>
      </dgm:t>
    </dgm:pt>
    <dgm:pt modelId="{D269DE6E-7C5C-488A-8BD3-E334A54934A0}" type="pres">
      <dgm:prSet presAssocID="{A755443D-FA3E-4509-A858-7034EF944FA0}" presName="parentText" presStyleLbl="node1" presStyleIdx="1" presStyleCnt="2">
        <dgm:presLayoutVars>
          <dgm:chMax val="0"/>
          <dgm:bulletEnabled val="1"/>
        </dgm:presLayoutVars>
      </dgm:prSet>
      <dgm:spPr/>
      <dgm:t>
        <a:bodyPr/>
        <a:lstStyle/>
        <a:p>
          <a:endParaRPr lang="en-US"/>
        </a:p>
      </dgm:t>
    </dgm:pt>
    <dgm:pt modelId="{774439F8-55DD-414F-918D-18AB991793C2}" type="pres">
      <dgm:prSet presAssocID="{A755443D-FA3E-4509-A858-7034EF944FA0}" presName="negativeSpace" presStyleCnt="0"/>
      <dgm:spPr/>
    </dgm:pt>
    <dgm:pt modelId="{074292B3-2278-428E-B921-05B898EB901D}" type="pres">
      <dgm:prSet presAssocID="{A755443D-FA3E-4509-A858-7034EF944FA0}" presName="childText" presStyleLbl="conFgAcc1" presStyleIdx="1" presStyleCnt="2">
        <dgm:presLayoutVars>
          <dgm:bulletEnabled val="1"/>
        </dgm:presLayoutVars>
      </dgm:prSet>
      <dgm:spPr/>
      <dgm:t>
        <a:bodyPr/>
        <a:lstStyle/>
        <a:p>
          <a:endParaRPr lang="en-US"/>
        </a:p>
      </dgm:t>
    </dgm:pt>
  </dgm:ptLst>
  <dgm:cxnLst>
    <dgm:cxn modelId="{600525D9-E9D1-4801-808C-606D21A9A3A3}" type="presOf" srcId="{A755443D-FA3E-4509-A858-7034EF944FA0}" destId="{D269DE6E-7C5C-488A-8BD3-E334A54934A0}" srcOrd="1" destOrd="0" presId="urn:microsoft.com/office/officeart/2005/8/layout/list1"/>
    <dgm:cxn modelId="{2FB0E339-845B-4379-945B-825DDE5317A1}" type="presOf" srcId="{0C25ADE3-010B-4B78-A98A-416D7D359191}" destId="{B268052E-1573-4DEF-B7CA-75DCF340F1CA}" srcOrd="0" destOrd="0" presId="urn:microsoft.com/office/officeart/2005/8/layout/list1"/>
    <dgm:cxn modelId="{1D414C5B-B253-46B7-84AD-025AA5E76F6C}" type="presOf" srcId="{FA5E6A23-0D35-47B8-87EF-EDA37E5FBF25}" destId="{074292B3-2278-428E-B921-05B898EB901D}" srcOrd="0" destOrd="0" presId="urn:microsoft.com/office/officeart/2005/8/layout/list1"/>
    <dgm:cxn modelId="{8E818387-61B4-45DD-A5AC-E25EE17147C9}" srcId="{A755443D-FA3E-4509-A858-7034EF944FA0}" destId="{CE1D914B-F14C-49E7-BD9A-0DD4CAB64DF0}" srcOrd="1" destOrd="0" parTransId="{03F4511C-BC22-42E4-8FBA-19FA9C1C137A}" sibTransId="{51289EDF-DC44-4E5E-8010-B03ECA742638}"/>
    <dgm:cxn modelId="{2434E6AC-DA12-4096-8D12-D51A9AF2D50D}" type="presOf" srcId="{0C25ADE3-010B-4B78-A98A-416D7D359191}" destId="{2DFA553D-8F95-439E-95F9-13D597C683F2}" srcOrd="1" destOrd="0" presId="urn:microsoft.com/office/officeart/2005/8/layout/list1"/>
    <dgm:cxn modelId="{1ED81BCA-6F27-497C-829A-FC5CBF1D4A59}" srcId="{A755443D-FA3E-4509-A858-7034EF944FA0}" destId="{FA5E6A23-0D35-47B8-87EF-EDA37E5FBF25}" srcOrd="0" destOrd="0" parTransId="{273A4D7F-3269-4A4F-B781-378C4122FBE7}" sibTransId="{09425BB8-7FF5-4CA5-94C9-E33D0061E381}"/>
    <dgm:cxn modelId="{B6F4A7BD-413C-4C60-986E-AD2F306A01A7}" srcId="{2269593E-B35E-480A-B4A1-2790ABEF3D7E}" destId="{A755443D-FA3E-4509-A858-7034EF944FA0}" srcOrd="1" destOrd="0" parTransId="{DD5FF35B-C58A-4E83-8D6C-474509144D41}" sibTransId="{EA7ED300-5281-4A84-9BEF-555A78B7D462}"/>
    <dgm:cxn modelId="{CA0AF9AC-27E4-437E-BB72-AF6AFC8921AD}" type="presOf" srcId="{A755443D-FA3E-4509-A858-7034EF944FA0}" destId="{DB6AA7A1-0C4A-4A75-8E65-FBCBEF061AB9}" srcOrd="0" destOrd="0" presId="urn:microsoft.com/office/officeart/2005/8/layout/list1"/>
    <dgm:cxn modelId="{70A9742B-E157-41A5-9687-690BE0298BD5}" type="presOf" srcId="{01733E8D-C83E-4699-9AFA-438E2B406A70}" destId="{074292B3-2278-428E-B921-05B898EB901D}" srcOrd="0" destOrd="2" presId="urn:microsoft.com/office/officeart/2005/8/layout/list1"/>
    <dgm:cxn modelId="{5732B6D9-D8E2-4112-880D-770160F55053}" type="presOf" srcId="{2269593E-B35E-480A-B4A1-2790ABEF3D7E}" destId="{507DB0CC-1CFA-4E88-8946-512D5999D607}" srcOrd="0" destOrd="0" presId="urn:microsoft.com/office/officeart/2005/8/layout/list1"/>
    <dgm:cxn modelId="{516B3CFB-DD51-4CF5-9C5B-9E9EF4601C8A}" srcId="{2269593E-B35E-480A-B4A1-2790ABEF3D7E}" destId="{0C25ADE3-010B-4B78-A98A-416D7D359191}" srcOrd="0" destOrd="0" parTransId="{9A94EA81-5B57-427F-9565-DD5CDA5C125B}" sibTransId="{759101FE-9FAF-48AF-B2DD-8622EFCECD16}"/>
    <dgm:cxn modelId="{23B9F153-DF8B-4391-8EE1-95A185E03F52}" srcId="{A755443D-FA3E-4509-A858-7034EF944FA0}" destId="{01733E8D-C83E-4699-9AFA-438E2B406A70}" srcOrd="2" destOrd="0" parTransId="{E044C793-36FE-4121-A358-499564CDE964}" sibTransId="{9FF1E0AE-639A-4EB2-A751-7CC88D2D8922}"/>
    <dgm:cxn modelId="{2E4A7FA8-03D0-4833-AF55-189184334F4F}" type="presOf" srcId="{CE1D914B-F14C-49E7-BD9A-0DD4CAB64DF0}" destId="{074292B3-2278-428E-B921-05B898EB901D}" srcOrd="0" destOrd="1" presId="urn:microsoft.com/office/officeart/2005/8/layout/list1"/>
    <dgm:cxn modelId="{3DA8CD5B-6043-4A8C-B1CF-2D708D197477}" type="presParOf" srcId="{507DB0CC-1CFA-4E88-8946-512D5999D607}" destId="{7030C4C5-C1F7-4C22-B904-BA5C287DD083}" srcOrd="0" destOrd="0" presId="urn:microsoft.com/office/officeart/2005/8/layout/list1"/>
    <dgm:cxn modelId="{0F62580F-E883-44B5-B4DE-A94F92A001E1}" type="presParOf" srcId="{7030C4C5-C1F7-4C22-B904-BA5C287DD083}" destId="{B268052E-1573-4DEF-B7CA-75DCF340F1CA}" srcOrd="0" destOrd="0" presId="urn:microsoft.com/office/officeart/2005/8/layout/list1"/>
    <dgm:cxn modelId="{5514F8D0-C807-4476-BFC7-1CA05F19EBA0}" type="presParOf" srcId="{7030C4C5-C1F7-4C22-B904-BA5C287DD083}" destId="{2DFA553D-8F95-439E-95F9-13D597C683F2}" srcOrd="1" destOrd="0" presId="urn:microsoft.com/office/officeart/2005/8/layout/list1"/>
    <dgm:cxn modelId="{17772633-9342-47D9-BBA1-5296A4CD995C}" type="presParOf" srcId="{507DB0CC-1CFA-4E88-8946-512D5999D607}" destId="{8649092D-6856-4388-B2AA-7EE45C919565}" srcOrd="1" destOrd="0" presId="urn:microsoft.com/office/officeart/2005/8/layout/list1"/>
    <dgm:cxn modelId="{F43F2849-B074-49B4-8466-5A1A45D5725A}" type="presParOf" srcId="{507DB0CC-1CFA-4E88-8946-512D5999D607}" destId="{B0F84F1A-A351-45E7-B88A-647DE695F77F}" srcOrd="2" destOrd="0" presId="urn:microsoft.com/office/officeart/2005/8/layout/list1"/>
    <dgm:cxn modelId="{BE097A30-6F62-4193-9686-E0C0D494F5EA}" type="presParOf" srcId="{507DB0CC-1CFA-4E88-8946-512D5999D607}" destId="{D69B2239-E512-4103-B7B3-1F97A3ECAD7B}" srcOrd="3" destOrd="0" presId="urn:microsoft.com/office/officeart/2005/8/layout/list1"/>
    <dgm:cxn modelId="{19604D26-8C5A-4CBA-AE8D-3FF0DA6BE7C9}" type="presParOf" srcId="{507DB0CC-1CFA-4E88-8946-512D5999D607}" destId="{45AE70F9-53B5-414E-B181-739DD4329B41}" srcOrd="4" destOrd="0" presId="urn:microsoft.com/office/officeart/2005/8/layout/list1"/>
    <dgm:cxn modelId="{D84E4E48-A3B1-4A7D-ABC1-3AA351AFD453}" type="presParOf" srcId="{45AE70F9-53B5-414E-B181-739DD4329B41}" destId="{DB6AA7A1-0C4A-4A75-8E65-FBCBEF061AB9}" srcOrd="0" destOrd="0" presId="urn:microsoft.com/office/officeart/2005/8/layout/list1"/>
    <dgm:cxn modelId="{5CB74D3F-805B-4E7F-8B61-83335C433323}" type="presParOf" srcId="{45AE70F9-53B5-414E-B181-739DD4329B41}" destId="{D269DE6E-7C5C-488A-8BD3-E334A54934A0}" srcOrd="1" destOrd="0" presId="urn:microsoft.com/office/officeart/2005/8/layout/list1"/>
    <dgm:cxn modelId="{BE18CE57-D489-46D5-B5E0-737539A7BB76}" type="presParOf" srcId="{507DB0CC-1CFA-4E88-8946-512D5999D607}" destId="{774439F8-55DD-414F-918D-18AB991793C2}" srcOrd="5" destOrd="0" presId="urn:microsoft.com/office/officeart/2005/8/layout/list1"/>
    <dgm:cxn modelId="{B3280580-DD54-4705-993E-C2B0E6EB5D32}" type="presParOf" srcId="{507DB0CC-1CFA-4E88-8946-512D5999D607}" destId="{074292B3-2278-428E-B921-05B898EB90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3D458-976A-4438-AF16-9B29951AF3ED}"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37929DEF-7664-4CE9-8B42-CE9000B30C21}">
      <dgm:prSet custT="1"/>
      <dgm:spPr/>
      <dgm:t>
        <a:bodyPr/>
        <a:lstStyle/>
        <a:p>
          <a:pPr>
            <a:lnSpc>
              <a:spcPct val="100000"/>
            </a:lnSpc>
          </a:pPr>
          <a:r>
            <a:rPr lang="en-US" sz="2600" dirty="0"/>
            <a:t>Erratic sleeping</a:t>
          </a:r>
        </a:p>
      </dgm:t>
    </dgm:pt>
    <dgm:pt modelId="{93A11387-09C4-49F7-85FD-A3D117D3AD21}" type="parTrans" cxnId="{B106ADAF-E9C3-4A08-AA28-56F95C442469}">
      <dgm:prSet/>
      <dgm:spPr/>
      <dgm:t>
        <a:bodyPr/>
        <a:lstStyle/>
        <a:p>
          <a:endParaRPr lang="en-US" sz="2200"/>
        </a:p>
      </dgm:t>
    </dgm:pt>
    <dgm:pt modelId="{F4EE54E6-9FC8-41C2-BA30-07C7510D54E1}" type="sibTrans" cxnId="{B106ADAF-E9C3-4A08-AA28-56F95C442469}">
      <dgm:prSet/>
      <dgm:spPr/>
      <dgm:t>
        <a:bodyPr/>
        <a:lstStyle/>
        <a:p>
          <a:endParaRPr lang="en-US" sz="2200"/>
        </a:p>
      </dgm:t>
    </dgm:pt>
    <dgm:pt modelId="{8A7DEB1F-9963-431B-B2C7-C3A52A806C2F}">
      <dgm:prSet custT="1"/>
      <dgm:spPr/>
      <dgm:t>
        <a:bodyPr/>
        <a:lstStyle/>
        <a:p>
          <a:pPr>
            <a:lnSpc>
              <a:spcPct val="100000"/>
            </a:lnSpc>
          </a:pPr>
          <a:r>
            <a:rPr lang="en-US" sz="2600" dirty="0"/>
            <a:t>Disrupted eating</a:t>
          </a:r>
        </a:p>
      </dgm:t>
    </dgm:pt>
    <dgm:pt modelId="{BACFEDE1-AA2D-4FFD-AADD-7CA62FBB1487}" type="parTrans" cxnId="{E729B1C8-D088-4CB2-BDFF-2DD8D3746874}">
      <dgm:prSet/>
      <dgm:spPr/>
      <dgm:t>
        <a:bodyPr/>
        <a:lstStyle/>
        <a:p>
          <a:endParaRPr lang="en-US" sz="2200"/>
        </a:p>
      </dgm:t>
    </dgm:pt>
    <dgm:pt modelId="{EB154139-FE29-4BAE-8B6C-91647F232A1A}" type="sibTrans" cxnId="{E729B1C8-D088-4CB2-BDFF-2DD8D3746874}">
      <dgm:prSet/>
      <dgm:spPr/>
      <dgm:t>
        <a:bodyPr/>
        <a:lstStyle/>
        <a:p>
          <a:endParaRPr lang="en-US" sz="2200"/>
        </a:p>
      </dgm:t>
    </dgm:pt>
    <dgm:pt modelId="{3C0450AB-C74E-4B0A-82C8-3CABB63C3DCD}">
      <dgm:prSet custT="1"/>
      <dgm:spPr/>
      <dgm:t>
        <a:bodyPr/>
        <a:lstStyle/>
        <a:p>
          <a:pPr>
            <a:lnSpc>
              <a:spcPct val="100000"/>
            </a:lnSpc>
          </a:pPr>
          <a:r>
            <a:rPr lang="en-US" sz="2600" dirty="0"/>
            <a:t>Little time for fitness and recreation</a:t>
          </a:r>
        </a:p>
      </dgm:t>
    </dgm:pt>
    <dgm:pt modelId="{C098DF07-FD87-43B7-A728-A672F6897D7C}" type="parTrans" cxnId="{35247B36-7100-4C09-852A-809853106430}">
      <dgm:prSet/>
      <dgm:spPr/>
      <dgm:t>
        <a:bodyPr/>
        <a:lstStyle/>
        <a:p>
          <a:endParaRPr lang="en-US" sz="2200"/>
        </a:p>
      </dgm:t>
    </dgm:pt>
    <dgm:pt modelId="{A4CD2614-3EAE-4BC6-A3C1-57D829940D77}" type="sibTrans" cxnId="{35247B36-7100-4C09-852A-809853106430}">
      <dgm:prSet/>
      <dgm:spPr/>
      <dgm:t>
        <a:bodyPr/>
        <a:lstStyle/>
        <a:p>
          <a:endParaRPr lang="en-US" sz="2200"/>
        </a:p>
      </dgm:t>
    </dgm:pt>
    <dgm:pt modelId="{81A5FDEC-5EEF-4CE9-9CDA-5835F4D3C263}">
      <dgm:prSet custT="1"/>
      <dgm:spPr/>
      <dgm:t>
        <a:bodyPr/>
        <a:lstStyle/>
        <a:p>
          <a:pPr>
            <a:lnSpc>
              <a:spcPct val="100000"/>
            </a:lnSpc>
          </a:pPr>
          <a:r>
            <a:rPr lang="en-US" sz="2600" dirty="0"/>
            <a:t>Lack of social interaction</a:t>
          </a:r>
        </a:p>
      </dgm:t>
    </dgm:pt>
    <dgm:pt modelId="{FD0B5BFE-25E2-4E8F-B700-DBBA25E8A38F}" type="parTrans" cxnId="{A02562A8-5035-43FD-8AD0-4AB69E1118C7}">
      <dgm:prSet/>
      <dgm:spPr/>
      <dgm:t>
        <a:bodyPr/>
        <a:lstStyle/>
        <a:p>
          <a:endParaRPr lang="en-US" sz="2200"/>
        </a:p>
      </dgm:t>
    </dgm:pt>
    <dgm:pt modelId="{3B456914-C254-41D2-B199-A06BDF56200B}" type="sibTrans" cxnId="{A02562A8-5035-43FD-8AD0-4AB69E1118C7}">
      <dgm:prSet/>
      <dgm:spPr/>
      <dgm:t>
        <a:bodyPr/>
        <a:lstStyle/>
        <a:p>
          <a:endParaRPr lang="en-US" sz="2200"/>
        </a:p>
      </dgm:t>
    </dgm:pt>
    <dgm:pt modelId="{9EE630FC-9442-4C82-A5BD-246C1A3852FE}" type="pres">
      <dgm:prSet presAssocID="{5883D458-976A-4438-AF16-9B29951AF3ED}" presName="root" presStyleCnt="0">
        <dgm:presLayoutVars>
          <dgm:dir/>
          <dgm:resizeHandles val="exact"/>
        </dgm:presLayoutVars>
      </dgm:prSet>
      <dgm:spPr/>
      <dgm:t>
        <a:bodyPr/>
        <a:lstStyle/>
        <a:p>
          <a:endParaRPr lang="en-US"/>
        </a:p>
      </dgm:t>
    </dgm:pt>
    <dgm:pt modelId="{33DD3EF5-F794-4383-846C-B0040F74B205}" type="pres">
      <dgm:prSet presAssocID="{37929DEF-7664-4CE9-8B42-CE9000B30C21}" presName="compNode" presStyleCnt="0"/>
      <dgm:spPr/>
    </dgm:pt>
    <dgm:pt modelId="{916CD3D0-8AB4-43B0-9575-48013DC3E620}" type="pres">
      <dgm:prSet presAssocID="{37929DEF-7664-4CE9-8B42-CE9000B30C21}" presName="bgRect" presStyleLbl="bgShp" presStyleIdx="0" presStyleCnt="4"/>
      <dgm:spPr/>
    </dgm:pt>
    <dgm:pt modelId="{CD0753E6-A117-48E3-B405-28C4F31946E8}" type="pres">
      <dgm:prSet presAssocID="{37929DEF-7664-4CE9-8B42-CE9000B30C2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leep"/>
        </a:ext>
      </dgm:extLst>
    </dgm:pt>
    <dgm:pt modelId="{7E491B2C-F842-4C5B-BA62-65939ACAAE46}" type="pres">
      <dgm:prSet presAssocID="{37929DEF-7664-4CE9-8B42-CE9000B30C21}" presName="spaceRect" presStyleCnt="0"/>
      <dgm:spPr/>
    </dgm:pt>
    <dgm:pt modelId="{606FF686-CF75-4163-AAF4-A5CD51F26D20}" type="pres">
      <dgm:prSet presAssocID="{37929DEF-7664-4CE9-8B42-CE9000B30C21}" presName="parTx" presStyleLbl="revTx" presStyleIdx="0" presStyleCnt="4">
        <dgm:presLayoutVars>
          <dgm:chMax val="0"/>
          <dgm:chPref val="0"/>
        </dgm:presLayoutVars>
      </dgm:prSet>
      <dgm:spPr/>
      <dgm:t>
        <a:bodyPr/>
        <a:lstStyle/>
        <a:p>
          <a:endParaRPr lang="en-US"/>
        </a:p>
      </dgm:t>
    </dgm:pt>
    <dgm:pt modelId="{1E746517-D211-4CFC-9BE3-2DD00433A3BF}" type="pres">
      <dgm:prSet presAssocID="{F4EE54E6-9FC8-41C2-BA30-07C7510D54E1}" presName="sibTrans" presStyleCnt="0"/>
      <dgm:spPr/>
    </dgm:pt>
    <dgm:pt modelId="{8E7EE4D6-7502-4100-8112-AE077B79B103}" type="pres">
      <dgm:prSet presAssocID="{8A7DEB1F-9963-431B-B2C7-C3A52A806C2F}" presName="compNode" presStyleCnt="0"/>
      <dgm:spPr/>
    </dgm:pt>
    <dgm:pt modelId="{FE2E7AA4-1357-461B-828E-285846ABEB4D}" type="pres">
      <dgm:prSet presAssocID="{8A7DEB1F-9963-431B-B2C7-C3A52A806C2F}" presName="bgRect" presStyleLbl="bgShp" presStyleIdx="1" presStyleCnt="4"/>
      <dgm:spPr/>
    </dgm:pt>
    <dgm:pt modelId="{8BCB85B3-F0C7-4120-A0AD-D85C2175875A}" type="pres">
      <dgm:prSet presAssocID="{8A7DEB1F-9963-431B-B2C7-C3A52A806C2F}"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Fork and knife"/>
        </a:ext>
      </dgm:extLst>
    </dgm:pt>
    <dgm:pt modelId="{A2072D69-8755-497C-8A36-C29912F66DC7}" type="pres">
      <dgm:prSet presAssocID="{8A7DEB1F-9963-431B-B2C7-C3A52A806C2F}" presName="spaceRect" presStyleCnt="0"/>
      <dgm:spPr/>
    </dgm:pt>
    <dgm:pt modelId="{9A7AA34E-1D57-485D-83E0-1844F62BB961}" type="pres">
      <dgm:prSet presAssocID="{8A7DEB1F-9963-431B-B2C7-C3A52A806C2F}" presName="parTx" presStyleLbl="revTx" presStyleIdx="1" presStyleCnt="4">
        <dgm:presLayoutVars>
          <dgm:chMax val="0"/>
          <dgm:chPref val="0"/>
        </dgm:presLayoutVars>
      </dgm:prSet>
      <dgm:spPr/>
      <dgm:t>
        <a:bodyPr/>
        <a:lstStyle/>
        <a:p>
          <a:endParaRPr lang="en-US"/>
        </a:p>
      </dgm:t>
    </dgm:pt>
    <dgm:pt modelId="{85FE00B0-5DC3-48E3-9AD4-6958DDC8ED8A}" type="pres">
      <dgm:prSet presAssocID="{EB154139-FE29-4BAE-8B6C-91647F232A1A}" presName="sibTrans" presStyleCnt="0"/>
      <dgm:spPr/>
    </dgm:pt>
    <dgm:pt modelId="{16D4E904-C054-496E-B1EA-6F5C2F9A65F6}" type="pres">
      <dgm:prSet presAssocID="{3C0450AB-C74E-4B0A-82C8-3CABB63C3DCD}" presName="compNode" presStyleCnt="0"/>
      <dgm:spPr/>
    </dgm:pt>
    <dgm:pt modelId="{B8F0DD00-269A-46AF-BA9B-520BAC3C0C70}" type="pres">
      <dgm:prSet presAssocID="{3C0450AB-C74E-4B0A-82C8-3CABB63C3DCD}" presName="bgRect" presStyleLbl="bgShp" presStyleIdx="2" presStyleCnt="4"/>
      <dgm:spPr/>
    </dgm:pt>
    <dgm:pt modelId="{CCE9A064-572B-44D0-9427-84DE7788826C}" type="pres">
      <dgm:prSet presAssocID="{3C0450AB-C74E-4B0A-82C8-3CABB63C3DC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Dumbbell"/>
        </a:ext>
      </dgm:extLst>
    </dgm:pt>
    <dgm:pt modelId="{3DC39930-4B44-4CDE-916D-86313BAD0491}" type="pres">
      <dgm:prSet presAssocID="{3C0450AB-C74E-4B0A-82C8-3CABB63C3DCD}" presName="spaceRect" presStyleCnt="0"/>
      <dgm:spPr/>
    </dgm:pt>
    <dgm:pt modelId="{8310485F-8748-4A92-87D3-48E76160A3C2}" type="pres">
      <dgm:prSet presAssocID="{3C0450AB-C74E-4B0A-82C8-3CABB63C3DCD}" presName="parTx" presStyleLbl="revTx" presStyleIdx="2" presStyleCnt="4">
        <dgm:presLayoutVars>
          <dgm:chMax val="0"/>
          <dgm:chPref val="0"/>
        </dgm:presLayoutVars>
      </dgm:prSet>
      <dgm:spPr/>
      <dgm:t>
        <a:bodyPr/>
        <a:lstStyle/>
        <a:p>
          <a:endParaRPr lang="en-US"/>
        </a:p>
      </dgm:t>
    </dgm:pt>
    <dgm:pt modelId="{C2B79639-DFAD-4C2F-86D1-CC11CCF2D5D1}" type="pres">
      <dgm:prSet presAssocID="{A4CD2614-3EAE-4BC6-A3C1-57D829940D77}" presName="sibTrans" presStyleCnt="0"/>
      <dgm:spPr/>
    </dgm:pt>
    <dgm:pt modelId="{6E64849B-B9E2-4444-8F22-70FDDE588368}" type="pres">
      <dgm:prSet presAssocID="{81A5FDEC-5EEF-4CE9-9CDA-5835F4D3C263}" presName="compNode" presStyleCnt="0"/>
      <dgm:spPr/>
    </dgm:pt>
    <dgm:pt modelId="{68233769-D2C6-4E7F-A145-62C23F989DB1}" type="pres">
      <dgm:prSet presAssocID="{81A5FDEC-5EEF-4CE9-9CDA-5835F4D3C263}" presName="bgRect" presStyleLbl="bgShp" presStyleIdx="3" presStyleCnt="4"/>
      <dgm:spPr/>
    </dgm:pt>
    <dgm:pt modelId="{D3369512-D67B-4762-BD46-15B9A79ECCC3}" type="pres">
      <dgm:prSet presAssocID="{81A5FDEC-5EEF-4CE9-9CDA-5835F4D3C26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Group"/>
        </a:ext>
      </dgm:extLst>
    </dgm:pt>
    <dgm:pt modelId="{BDFFAEF6-783C-419F-B61B-862ACC2C1A5A}" type="pres">
      <dgm:prSet presAssocID="{81A5FDEC-5EEF-4CE9-9CDA-5835F4D3C263}" presName="spaceRect" presStyleCnt="0"/>
      <dgm:spPr/>
    </dgm:pt>
    <dgm:pt modelId="{ED4BEA0D-7F78-4E1D-9C4A-B3539262ADEE}" type="pres">
      <dgm:prSet presAssocID="{81A5FDEC-5EEF-4CE9-9CDA-5835F4D3C263}" presName="parTx" presStyleLbl="revTx" presStyleIdx="3" presStyleCnt="4">
        <dgm:presLayoutVars>
          <dgm:chMax val="0"/>
          <dgm:chPref val="0"/>
        </dgm:presLayoutVars>
      </dgm:prSet>
      <dgm:spPr/>
      <dgm:t>
        <a:bodyPr/>
        <a:lstStyle/>
        <a:p>
          <a:endParaRPr lang="en-US"/>
        </a:p>
      </dgm:t>
    </dgm:pt>
  </dgm:ptLst>
  <dgm:cxnLst>
    <dgm:cxn modelId="{A02562A8-5035-43FD-8AD0-4AB69E1118C7}" srcId="{5883D458-976A-4438-AF16-9B29951AF3ED}" destId="{81A5FDEC-5EEF-4CE9-9CDA-5835F4D3C263}" srcOrd="3" destOrd="0" parTransId="{FD0B5BFE-25E2-4E8F-B700-DBBA25E8A38F}" sibTransId="{3B456914-C254-41D2-B199-A06BDF56200B}"/>
    <dgm:cxn modelId="{35247B36-7100-4C09-852A-809853106430}" srcId="{5883D458-976A-4438-AF16-9B29951AF3ED}" destId="{3C0450AB-C74E-4B0A-82C8-3CABB63C3DCD}" srcOrd="2" destOrd="0" parTransId="{C098DF07-FD87-43B7-A728-A672F6897D7C}" sibTransId="{A4CD2614-3EAE-4BC6-A3C1-57D829940D77}"/>
    <dgm:cxn modelId="{E729B1C8-D088-4CB2-BDFF-2DD8D3746874}" srcId="{5883D458-976A-4438-AF16-9B29951AF3ED}" destId="{8A7DEB1F-9963-431B-B2C7-C3A52A806C2F}" srcOrd="1" destOrd="0" parTransId="{BACFEDE1-AA2D-4FFD-AADD-7CA62FBB1487}" sibTransId="{EB154139-FE29-4BAE-8B6C-91647F232A1A}"/>
    <dgm:cxn modelId="{80358BC8-54B7-49D2-AB42-F8B680AA571C}" type="presOf" srcId="{37929DEF-7664-4CE9-8B42-CE9000B30C21}" destId="{606FF686-CF75-4163-AAF4-A5CD51F26D20}" srcOrd="0" destOrd="0" presId="urn:microsoft.com/office/officeart/2018/2/layout/IconVerticalSolidList"/>
    <dgm:cxn modelId="{46076B4C-B57D-44F3-AD25-DF924B60654B}" type="presOf" srcId="{3C0450AB-C74E-4B0A-82C8-3CABB63C3DCD}" destId="{8310485F-8748-4A92-87D3-48E76160A3C2}" srcOrd="0" destOrd="0" presId="urn:microsoft.com/office/officeart/2018/2/layout/IconVerticalSolidList"/>
    <dgm:cxn modelId="{CC082FCF-60F8-4970-93D1-FD01224F2189}" type="presOf" srcId="{8A7DEB1F-9963-431B-B2C7-C3A52A806C2F}" destId="{9A7AA34E-1D57-485D-83E0-1844F62BB961}" srcOrd="0" destOrd="0" presId="urn:microsoft.com/office/officeart/2018/2/layout/IconVerticalSolidList"/>
    <dgm:cxn modelId="{B106ADAF-E9C3-4A08-AA28-56F95C442469}" srcId="{5883D458-976A-4438-AF16-9B29951AF3ED}" destId="{37929DEF-7664-4CE9-8B42-CE9000B30C21}" srcOrd="0" destOrd="0" parTransId="{93A11387-09C4-49F7-85FD-A3D117D3AD21}" sibTransId="{F4EE54E6-9FC8-41C2-BA30-07C7510D54E1}"/>
    <dgm:cxn modelId="{CC61C85E-2A24-4B95-8678-45A8B6E8BEE7}" type="presOf" srcId="{81A5FDEC-5EEF-4CE9-9CDA-5835F4D3C263}" destId="{ED4BEA0D-7F78-4E1D-9C4A-B3539262ADEE}" srcOrd="0" destOrd="0" presId="urn:microsoft.com/office/officeart/2018/2/layout/IconVerticalSolidList"/>
    <dgm:cxn modelId="{7A2BBC3D-27A4-461A-B033-AFD340C5E573}" type="presOf" srcId="{5883D458-976A-4438-AF16-9B29951AF3ED}" destId="{9EE630FC-9442-4C82-A5BD-246C1A3852FE}" srcOrd="0" destOrd="0" presId="urn:microsoft.com/office/officeart/2018/2/layout/IconVerticalSolidList"/>
    <dgm:cxn modelId="{006C3AF2-72B0-4241-9875-B4360DA8A3E9}" type="presParOf" srcId="{9EE630FC-9442-4C82-A5BD-246C1A3852FE}" destId="{33DD3EF5-F794-4383-846C-B0040F74B205}" srcOrd="0" destOrd="0" presId="urn:microsoft.com/office/officeart/2018/2/layout/IconVerticalSolidList"/>
    <dgm:cxn modelId="{419673C1-B36A-4F86-9AD8-76C0CC3A205C}" type="presParOf" srcId="{33DD3EF5-F794-4383-846C-B0040F74B205}" destId="{916CD3D0-8AB4-43B0-9575-48013DC3E620}" srcOrd="0" destOrd="0" presId="urn:microsoft.com/office/officeart/2018/2/layout/IconVerticalSolidList"/>
    <dgm:cxn modelId="{3081F48D-AAA7-47FD-A73C-902E7374F8E1}" type="presParOf" srcId="{33DD3EF5-F794-4383-846C-B0040F74B205}" destId="{CD0753E6-A117-48E3-B405-28C4F31946E8}" srcOrd="1" destOrd="0" presId="urn:microsoft.com/office/officeart/2018/2/layout/IconVerticalSolidList"/>
    <dgm:cxn modelId="{28270BF5-5EF0-4B69-9968-58199B389265}" type="presParOf" srcId="{33DD3EF5-F794-4383-846C-B0040F74B205}" destId="{7E491B2C-F842-4C5B-BA62-65939ACAAE46}" srcOrd="2" destOrd="0" presId="urn:microsoft.com/office/officeart/2018/2/layout/IconVerticalSolidList"/>
    <dgm:cxn modelId="{9CF19DE0-D14D-493D-AF5A-D1DC355C50F5}" type="presParOf" srcId="{33DD3EF5-F794-4383-846C-B0040F74B205}" destId="{606FF686-CF75-4163-AAF4-A5CD51F26D20}" srcOrd="3" destOrd="0" presId="urn:microsoft.com/office/officeart/2018/2/layout/IconVerticalSolidList"/>
    <dgm:cxn modelId="{8CB7572E-837C-4B34-BF4B-FCAAA1BF1DD0}" type="presParOf" srcId="{9EE630FC-9442-4C82-A5BD-246C1A3852FE}" destId="{1E746517-D211-4CFC-9BE3-2DD00433A3BF}" srcOrd="1" destOrd="0" presId="urn:microsoft.com/office/officeart/2018/2/layout/IconVerticalSolidList"/>
    <dgm:cxn modelId="{FE627FFE-17F1-4786-A408-B46CED3940C4}" type="presParOf" srcId="{9EE630FC-9442-4C82-A5BD-246C1A3852FE}" destId="{8E7EE4D6-7502-4100-8112-AE077B79B103}" srcOrd="2" destOrd="0" presId="urn:microsoft.com/office/officeart/2018/2/layout/IconVerticalSolidList"/>
    <dgm:cxn modelId="{335BD31E-29A1-464D-9E54-D87B26FD2D81}" type="presParOf" srcId="{8E7EE4D6-7502-4100-8112-AE077B79B103}" destId="{FE2E7AA4-1357-461B-828E-285846ABEB4D}" srcOrd="0" destOrd="0" presId="urn:microsoft.com/office/officeart/2018/2/layout/IconVerticalSolidList"/>
    <dgm:cxn modelId="{B3FFD533-22A4-47F9-ACD6-F2C1E863602B}" type="presParOf" srcId="{8E7EE4D6-7502-4100-8112-AE077B79B103}" destId="{8BCB85B3-F0C7-4120-A0AD-D85C2175875A}" srcOrd="1" destOrd="0" presId="urn:microsoft.com/office/officeart/2018/2/layout/IconVerticalSolidList"/>
    <dgm:cxn modelId="{F8DC8299-EAD9-4ADE-B4C6-23E7B35D215F}" type="presParOf" srcId="{8E7EE4D6-7502-4100-8112-AE077B79B103}" destId="{A2072D69-8755-497C-8A36-C29912F66DC7}" srcOrd="2" destOrd="0" presId="urn:microsoft.com/office/officeart/2018/2/layout/IconVerticalSolidList"/>
    <dgm:cxn modelId="{4A9AB763-A80A-4253-82E9-3EE964262F2F}" type="presParOf" srcId="{8E7EE4D6-7502-4100-8112-AE077B79B103}" destId="{9A7AA34E-1D57-485D-83E0-1844F62BB961}" srcOrd="3" destOrd="0" presId="urn:microsoft.com/office/officeart/2018/2/layout/IconVerticalSolidList"/>
    <dgm:cxn modelId="{2315F3C9-2094-44A1-820B-8C36634CE685}" type="presParOf" srcId="{9EE630FC-9442-4C82-A5BD-246C1A3852FE}" destId="{85FE00B0-5DC3-48E3-9AD4-6958DDC8ED8A}" srcOrd="3" destOrd="0" presId="urn:microsoft.com/office/officeart/2018/2/layout/IconVerticalSolidList"/>
    <dgm:cxn modelId="{32AFF155-CD9C-45D3-90DC-F5FD04637AEE}" type="presParOf" srcId="{9EE630FC-9442-4C82-A5BD-246C1A3852FE}" destId="{16D4E904-C054-496E-B1EA-6F5C2F9A65F6}" srcOrd="4" destOrd="0" presId="urn:microsoft.com/office/officeart/2018/2/layout/IconVerticalSolidList"/>
    <dgm:cxn modelId="{6C5A1A89-895C-429A-8B1E-691D05016A7A}" type="presParOf" srcId="{16D4E904-C054-496E-B1EA-6F5C2F9A65F6}" destId="{B8F0DD00-269A-46AF-BA9B-520BAC3C0C70}" srcOrd="0" destOrd="0" presId="urn:microsoft.com/office/officeart/2018/2/layout/IconVerticalSolidList"/>
    <dgm:cxn modelId="{BEEAD46E-0691-4450-9891-92CCE22C1D3C}" type="presParOf" srcId="{16D4E904-C054-496E-B1EA-6F5C2F9A65F6}" destId="{CCE9A064-572B-44D0-9427-84DE7788826C}" srcOrd="1" destOrd="0" presId="urn:microsoft.com/office/officeart/2018/2/layout/IconVerticalSolidList"/>
    <dgm:cxn modelId="{B14DB01E-2547-4385-A1BE-96EA494CE466}" type="presParOf" srcId="{16D4E904-C054-496E-B1EA-6F5C2F9A65F6}" destId="{3DC39930-4B44-4CDE-916D-86313BAD0491}" srcOrd="2" destOrd="0" presId="urn:microsoft.com/office/officeart/2018/2/layout/IconVerticalSolidList"/>
    <dgm:cxn modelId="{4CE1564F-BAF6-4070-9229-F8123988A0B9}" type="presParOf" srcId="{16D4E904-C054-496E-B1EA-6F5C2F9A65F6}" destId="{8310485F-8748-4A92-87D3-48E76160A3C2}" srcOrd="3" destOrd="0" presId="urn:microsoft.com/office/officeart/2018/2/layout/IconVerticalSolidList"/>
    <dgm:cxn modelId="{D0B8936C-6EB4-4B2B-8F46-96BE4DB887D1}" type="presParOf" srcId="{9EE630FC-9442-4C82-A5BD-246C1A3852FE}" destId="{C2B79639-DFAD-4C2F-86D1-CC11CCF2D5D1}" srcOrd="5" destOrd="0" presId="urn:microsoft.com/office/officeart/2018/2/layout/IconVerticalSolidList"/>
    <dgm:cxn modelId="{A5CD940B-FC44-4C37-ADFC-36DDCB197EB5}" type="presParOf" srcId="{9EE630FC-9442-4C82-A5BD-246C1A3852FE}" destId="{6E64849B-B9E2-4444-8F22-70FDDE588368}" srcOrd="6" destOrd="0" presId="urn:microsoft.com/office/officeart/2018/2/layout/IconVerticalSolidList"/>
    <dgm:cxn modelId="{C773A6BC-8944-4498-B759-F4B92AC8538C}" type="presParOf" srcId="{6E64849B-B9E2-4444-8F22-70FDDE588368}" destId="{68233769-D2C6-4E7F-A145-62C23F989DB1}" srcOrd="0" destOrd="0" presId="urn:microsoft.com/office/officeart/2018/2/layout/IconVerticalSolidList"/>
    <dgm:cxn modelId="{534A7FC6-A2A3-4119-87D6-048B5967B37A}" type="presParOf" srcId="{6E64849B-B9E2-4444-8F22-70FDDE588368}" destId="{D3369512-D67B-4762-BD46-15B9A79ECCC3}" srcOrd="1" destOrd="0" presId="urn:microsoft.com/office/officeart/2018/2/layout/IconVerticalSolidList"/>
    <dgm:cxn modelId="{D44E64AE-2672-4B5A-A2A1-77A499C8B9D6}" type="presParOf" srcId="{6E64849B-B9E2-4444-8F22-70FDDE588368}" destId="{BDFFAEF6-783C-419F-B61B-862ACC2C1A5A}" srcOrd="2" destOrd="0" presId="urn:microsoft.com/office/officeart/2018/2/layout/IconVerticalSolidList"/>
    <dgm:cxn modelId="{755445C8-1FFA-4577-92E5-9F4F503294C2}" type="presParOf" srcId="{6E64849B-B9E2-4444-8F22-70FDDE588368}" destId="{ED4BEA0D-7F78-4E1D-9C4A-B3539262AD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C3D837-8797-40DD-B6D8-A688719690A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ACCCC8-7903-41BA-9DF7-1D2F2B88BD59}">
      <dgm:prSet/>
      <dgm:spPr/>
      <dgm:t>
        <a:bodyPr/>
        <a:lstStyle/>
        <a:p>
          <a:r>
            <a:rPr lang="en-US"/>
            <a:t>“I am worried about you” or “I’ve noticed you’ve seemed down lately.”  </a:t>
          </a:r>
        </a:p>
      </dgm:t>
    </dgm:pt>
    <dgm:pt modelId="{7708BC57-246C-47BD-BB70-69BEDED7F4B9}" type="parTrans" cxnId="{C5ACE45E-08AC-438A-B8FB-3112AE460518}">
      <dgm:prSet/>
      <dgm:spPr/>
      <dgm:t>
        <a:bodyPr/>
        <a:lstStyle/>
        <a:p>
          <a:endParaRPr lang="en-US"/>
        </a:p>
      </dgm:t>
    </dgm:pt>
    <dgm:pt modelId="{8450DB1A-4CC3-43A7-A130-D24713D67E76}" type="sibTrans" cxnId="{C5ACE45E-08AC-438A-B8FB-3112AE460518}">
      <dgm:prSet/>
      <dgm:spPr/>
      <dgm:t>
        <a:bodyPr/>
        <a:lstStyle/>
        <a:p>
          <a:endParaRPr lang="en-US"/>
        </a:p>
      </dgm:t>
    </dgm:pt>
    <dgm:pt modelId="{732097B4-7287-4EC6-BA7E-59A1210EE1A0}">
      <dgm:prSet/>
      <dgm:spPr/>
      <dgm:t>
        <a:bodyPr/>
        <a:lstStyle/>
        <a:p>
          <a:r>
            <a:rPr lang="en-US"/>
            <a:t>“Has something happened recently that you want to talk about?”</a:t>
          </a:r>
        </a:p>
      </dgm:t>
    </dgm:pt>
    <dgm:pt modelId="{B13CADAC-6D18-4F90-9F2E-D6348B608E36}" type="parTrans" cxnId="{899153C6-AA8E-4B22-93EE-16CA82930DF5}">
      <dgm:prSet/>
      <dgm:spPr/>
      <dgm:t>
        <a:bodyPr/>
        <a:lstStyle/>
        <a:p>
          <a:endParaRPr lang="en-US"/>
        </a:p>
      </dgm:t>
    </dgm:pt>
    <dgm:pt modelId="{0AE45260-8936-4DE5-97C6-D3C558342C70}" type="sibTrans" cxnId="{899153C6-AA8E-4B22-93EE-16CA82930DF5}">
      <dgm:prSet/>
      <dgm:spPr/>
      <dgm:t>
        <a:bodyPr/>
        <a:lstStyle/>
        <a:p>
          <a:endParaRPr lang="en-US"/>
        </a:p>
      </dgm:t>
    </dgm:pt>
    <dgm:pt modelId="{67192D3B-6702-4101-B4FD-3ECC1C452A84}">
      <dgm:prSet/>
      <dgm:spPr/>
      <dgm:t>
        <a:bodyPr/>
        <a:lstStyle/>
        <a:p>
          <a:r>
            <a:rPr lang="en-US" dirty="0"/>
            <a:t>“As clinicians, we aren’t always very good at seeking help when we need it. You deserve to take care of yourself and seeking help for your own problems can help improve the care you give to your patients.” </a:t>
          </a:r>
        </a:p>
      </dgm:t>
    </dgm:pt>
    <dgm:pt modelId="{F2DD9F30-BF5D-48FB-B8F9-403A717E73C5}" type="parTrans" cxnId="{F81AE2B6-F1C1-47F6-9FE6-E49D3140B303}">
      <dgm:prSet/>
      <dgm:spPr/>
      <dgm:t>
        <a:bodyPr/>
        <a:lstStyle/>
        <a:p>
          <a:endParaRPr lang="en-US"/>
        </a:p>
      </dgm:t>
    </dgm:pt>
    <dgm:pt modelId="{B6F5B4A7-B19B-4DA4-8ADD-1FC2023F5D9C}" type="sibTrans" cxnId="{F81AE2B6-F1C1-47F6-9FE6-E49D3140B303}">
      <dgm:prSet/>
      <dgm:spPr/>
      <dgm:t>
        <a:bodyPr/>
        <a:lstStyle/>
        <a:p>
          <a:endParaRPr lang="en-US"/>
        </a:p>
      </dgm:t>
    </dgm:pt>
    <dgm:pt modelId="{69B58194-437F-4877-A3F0-BCB100CEE61C}">
      <dgm:prSet/>
      <dgm:spPr/>
      <dgm:t>
        <a:bodyPr/>
        <a:lstStyle/>
        <a:p>
          <a:r>
            <a:rPr lang="en-US"/>
            <a:t>“What would be most helpful to you right now?”</a:t>
          </a:r>
        </a:p>
      </dgm:t>
    </dgm:pt>
    <dgm:pt modelId="{46C15C1C-DB2E-4B59-9C81-D8E4E6C0A9BD}" type="parTrans" cxnId="{168A0EEF-D79C-4C20-9608-090DB2D70BF3}">
      <dgm:prSet/>
      <dgm:spPr/>
      <dgm:t>
        <a:bodyPr/>
        <a:lstStyle/>
        <a:p>
          <a:endParaRPr lang="en-US"/>
        </a:p>
      </dgm:t>
    </dgm:pt>
    <dgm:pt modelId="{B7B78CC7-6EBD-419A-82B8-DADC852FFE6E}" type="sibTrans" cxnId="{168A0EEF-D79C-4C20-9608-090DB2D70BF3}">
      <dgm:prSet/>
      <dgm:spPr/>
      <dgm:t>
        <a:bodyPr/>
        <a:lstStyle/>
        <a:p>
          <a:endParaRPr lang="en-US"/>
        </a:p>
      </dgm:t>
    </dgm:pt>
    <dgm:pt modelId="{C6EABE73-96D7-4B88-A4C2-03FC286928E4}">
      <dgm:prSet/>
      <dgm:spPr/>
      <dgm:t>
        <a:bodyPr/>
        <a:lstStyle/>
        <a:p>
          <a:r>
            <a:rPr lang="en-US"/>
            <a:t>“Let’s discuss the resources we have available here, and what else you might need. How can I support you without overstepping?”</a:t>
          </a:r>
        </a:p>
      </dgm:t>
    </dgm:pt>
    <dgm:pt modelId="{469A6704-49B8-40DF-A418-76265DF38711}" type="parTrans" cxnId="{DAE001E6-9748-4EAC-833C-09333B6A59E2}">
      <dgm:prSet/>
      <dgm:spPr/>
      <dgm:t>
        <a:bodyPr/>
        <a:lstStyle/>
        <a:p>
          <a:endParaRPr lang="en-US"/>
        </a:p>
      </dgm:t>
    </dgm:pt>
    <dgm:pt modelId="{584DD9F5-91B3-4E77-9E3D-E29098C78D2F}" type="sibTrans" cxnId="{DAE001E6-9748-4EAC-833C-09333B6A59E2}">
      <dgm:prSet/>
      <dgm:spPr/>
      <dgm:t>
        <a:bodyPr/>
        <a:lstStyle/>
        <a:p>
          <a:endParaRPr lang="en-US"/>
        </a:p>
      </dgm:t>
    </dgm:pt>
    <dgm:pt modelId="{58262809-D1F8-466D-A028-10C68F5828FC}" type="pres">
      <dgm:prSet presAssocID="{5EC3D837-8797-40DD-B6D8-A688719690AE}" presName="linear" presStyleCnt="0">
        <dgm:presLayoutVars>
          <dgm:animLvl val="lvl"/>
          <dgm:resizeHandles val="exact"/>
        </dgm:presLayoutVars>
      </dgm:prSet>
      <dgm:spPr/>
      <dgm:t>
        <a:bodyPr/>
        <a:lstStyle/>
        <a:p>
          <a:endParaRPr lang="en-US"/>
        </a:p>
      </dgm:t>
    </dgm:pt>
    <dgm:pt modelId="{ACB70C83-663E-4E0B-8CD0-70360F0928D9}" type="pres">
      <dgm:prSet presAssocID="{5DACCCC8-7903-41BA-9DF7-1D2F2B88BD59}" presName="parentText" presStyleLbl="node1" presStyleIdx="0" presStyleCnt="5">
        <dgm:presLayoutVars>
          <dgm:chMax val="0"/>
          <dgm:bulletEnabled val="1"/>
        </dgm:presLayoutVars>
      </dgm:prSet>
      <dgm:spPr/>
      <dgm:t>
        <a:bodyPr/>
        <a:lstStyle/>
        <a:p>
          <a:endParaRPr lang="en-US"/>
        </a:p>
      </dgm:t>
    </dgm:pt>
    <dgm:pt modelId="{F28257CD-003B-4A53-B80C-0F5E273E8734}" type="pres">
      <dgm:prSet presAssocID="{8450DB1A-4CC3-43A7-A130-D24713D67E76}" presName="spacer" presStyleCnt="0"/>
      <dgm:spPr/>
    </dgm:pt>
    <dgm:pt modelId="{A3D0088B-6382-4CE1-A9EA-E5507D4501F2}" type="pres">
      <dgm:prSet presAssocID="{732097B4-7287-4EC6-BA7E-59A1210EE1A0}" presName="parentText" presStyleLbl="node1" presStyleIdx="1" presStyleCnt="5">
        <dgm:presLayoutVars>
          <dgm:chMax val="0"/>
          <dgm:bulletEnabled val="1"/>
        </dgm:presLayoutVars>
      </dgm:prSet>
      <dgm:spPr/>
      <dgm:t>
        <a:bodyPr/>
        <a:lstStyle/>
        <a:p>
          <a:endParaRPr lang="en-US"/>
        </a:p>
      </dgm:t>
    </dgm:pt>
    <dgm:pt modelId="{60F009F8-A5DA-4D63-AB50-40C3ED26D6B9}" type="pres">
      <dgm:prSet presAssocID="{0AE45260-8936-4DE5-97C6-D3C558342C70}" presName="spacer" presStyleCnt="0"/>
      <dgm:spPr/>
    </dgm:pt>
    <dgm:pt modelId="{26D19BE4-EC19-4F05-A773-A7D36F9950A9}" type="pres">
      <dgm:prSet presAssocID="{67192D3B-6702-4101-B4FD-3ECC1C452A84}" presName="parentText" presStyleLbl="node1" presStyleIdx="2" presStyleCnt="5">
        <dgm:presLayoutVars>
          <dgm:chMax val="0"/>
          <dgm:bulletEnabled val="1"/>
        </dgm:presLayoutVars>
      </dgm:prSet>
      <dgm:spPr/>
      <dgm:t>
        <a:bodyPr/>
        <a:lstStyle/>
        <a:p>
          <a:endParaRPr lang="en-US"/>
        </a:p>
      </dgm:t>
    </dgm:pt>
    <dgm:pt modelId="{4F32A60F-2D46-4983-862D-B4B3F8C611D1}" type="pres">
      <dgm:prSet presAssocID="{B6F5B4A7-B19B-4DA4-8ADD-1FC2023F5D9C}" presName="spacer" presStyleCnt="0"/>
      <dgm:spPr/>
    </dgm:pt>
    <dgm:pt modelId="{CA82BD38-0987-44E6-9777-3C62AC532BF1}" type="pres">
      <dgm:prSet presAssocID="{69B58194-437F-4877-A3F0-BCB100CEE61C}" presName="parentText" presStyleLbl="node1" presStyleIdx="3" presStyleCnt="5">
        <dgm:presLayoutVars>
          <dgm:chMax val="0"/>
          <dgm:bulletEnabled val="1"/>
        </dgm:presLayoutVars>
      </dgm:prSet>
      <dgm:spPr/>
      <dgm:t>
        <a:bodyPr/>
        <a:lstStyle/>
        <a:p>
          <a:endParaRPr lang="en-US"/>
        </a:p>
      </dgm:t>
    </dgm:pt>
    <dgm:pt modelId="{8E68308A-85AF-4FB9-BA37-DD323E5AB102}" type="pres">
      <dgm:prSet presAssocID="{B7B78CC7-6EBD-419A-82B8-DADC852FFE6E}" presName="spacer" presStyleCnt="0"/>
      <dgm:spPr/>
    </dgm:pt>
    <dgm:pt modelId="{A5542699-F205-46CA-9D8D-48156DEA0F20}" type="pres">
      <dgm:prSet presAssocID="{C6EABE73-96D7-4B88-A4C2-03FC286928E4}" presName="parentText" presStyleLbl="node1" presStyleIdx="4" presStyleCnt="5">
        <dgm:presLayoutVars>
          <dgm:chMax val="0"/>
          <dgm:bulletEnabled val="1"/>
        </dgm:presLayoutVars>
      </dgm:prSet>
      <dgm:spPr/>
      <dgm:t>
        <a:bodyPr/>
        <a:lstStyle/>
        <a:p>
          <a:endParaRPr lang="en-US"/>
        </a:p>
      </dgm:t>
    </dgm:pt>
  </dgm:ptLst>
  <dgm:cxnLst>
    <dgm:cxn modelId="{F81AE2B6-F1C1-47F6-9FE6-E49D3140B303}" srcId="{5EC3D837-8797-40DD-B6D8-A688719690AE}" destId="{67192D3B-6702-4101-B4FD-3ECC1C452A84}" srcOrd="2" destOrd="0" parTransId="{F2DD9F30-BF5D-48FB-B8F9-403A717E73C5}" sibTransId="{B6F5B4A7-B19B-4DA4-8ADD-1FC2023F5D9C}"/>
    <dgm:cxn modelId="{A092905B-9D22-4115-AE30-EF2C88D21C3E}" type="presOf" srcId="{C6EABE73-96D7-4B88-A4C2-03FC286928E4}" destId="{A5542699-F205-46CA-9D8D-48156DEA0F20}" srcOrd="0" destOrd="0" presId="urn:microsoft.com/office/officeart/2005/8/layout/vList2"/>
    <dgm:cxn modelId="{D2166FBF-2F11-4120-887E-0405AF640C4C}" type="presOf" srcId="{67192D3B-6702-4101-B4FD-3ECC1C452A84}" destId="{26D19BE4-EC19-4F05-A773-A7D36F9950A9}" srcOrd="0" destOrd="0" presId="urn:microsoft.com/office/officeart/2005/8/layout/vList2"/>
    <dgm:cxn modelId="{6619BFA6-2385-4E97-9EA6-254D36069018}" type="presOf" srcId="{5DACCCC8-7903-41BA-9DF7-1D2F2B88BD59}" destId="{ACB70C83-663E-4E0B-8CD0-70360F0928D9}" srcOrd="0" destOrd="0" presId="urn:microsoft.com/office/officeart/2005/8/layout/vList2"/>
    <dgm:cxn modelId="{7F0B4A67-9B0C-4C36-B0D4-E3184A94818D}" type="presOf" srcId="{69B58194-437F-4877-A3F0-BCB100CEE61C}" destId="{CA82BD38-0987-44E6-9777-3C62AC532BF1}" srcOrd="0" destOrd="0" presId="urn:microsoft.com/office/officeart/2005/8/layout/vList2"/>
    <dgm:cxn modelId="{DAE001E6-9748-4EAC-833C-09333B6A59E2}" srcId="{5EC3D837-8797-40DD-B6D8-A688719690AE}" destId="{C6EABE73-96D7-4B88-A4C2-03FC286928E4}" srcOrd="4" destOrd="0" parTransId="{469A6704-49B8-40DF-A418-76265DF38711}" sibTransId="{584DD9F5-91B3-4E77-9E3D-E29098C78D2F}"/>
    <dgm:cxn modelId="{168A0EEF-D79C-4C20-9608-090DB2D70BF3}" srcId="{5EC3D837-8797-40DD-B6D8-A688719690AE}" destId="{69B58194-437F-4877-A3F0-BCB100CEE61C}" srcOrd="3" destOrd="0" parTransId="{46C15C1C-DB2E-4B59-9C81-D8E4E6C0A9BD}" sibTransId="{B7B78CC7-6EBD-419A-82B8-DADC852FFE6E}"/>
    <dgm:cxn modelId="{DC6E6A8E-68DA-4864-96A1-FFFEBFD81933}" type="presOf" srcId="{5EC3D837-8797-40DD-B6D8-A688719690AE}" destId="{58262809-D1F8-466D-A028-10C68F5828FC}" srcOrd="0" destOrd="0" presId="urn:microsoft.com/office/officeart/2005/8/layout/vList2"/>
    <dgm:cxn modelId="{899153C6-AA8E-4B22-93EE-16CA82930DF5}" srcId="{5EC3D837-8797-40DD-B6D8-A688719690AE}" destId="{732097B4-7287-4EC6-BA7E-59A1210EE1A0}" srcOrd="1" destOrd="0" parTransId="{B13CADAC-6D18-4F90-9F2E-D6348B608E36}" sibTransId="{0AE45260-8936-4DE5-97C6-D3C558342C70}"/>
    <dgm:cxn modelId="{EEC46F58-186D-478A-B3D6-CEB94774992C}" type="presOf" srcId="{732097B4-7287-4EC6-BA7E-59A1210EE1A0}" destId="{A3D0088B-6382-4CE1-A9EA-E5507D4501F2}" srcOrd="0" destOrd="0" presId="urn:microsoft.com/office/officeart/2005/8/layout/vList2"/>
    <dgm:cxn modelId="{C5ACE45E-08AC-438A-B8FB-3112AE460518}" srcId="{5EC3D837-8797-40DD-B6D8-A688719690AE}" destId="{5DACCCC8-7903-41BA-9DF7-1D2F2B88BD59}" srcOrd="0" destOrd="0" parTransId="{7708BC57-246C-47BD-BB70-69BEDED7F4B9}" sibTransId="{8450DB1A-4CC3-43A7-A130-D24713D67E76}"/>
    <dgm:cxn modelId="{02C33EB9-1FBD-41E3-BA1B-5A0DF36BD9B3}" type="presParOf" srcId="{58262809-D1F8-466D-A028-10C68F5828FC}" destId="{ACB70C83-663E-4E0B-8CD0-70360F0928D9}" srcOrd="0" destOrd="0" presId="urn:microsoft.com/office/officeart/2005/8/layout/vList2"/>
    <dgm:cxn modelId="{0437EADF-BB79-459A-B579-99882055BD35}" type="presParOf" srcId="{58262809-D1F8-466D-A028-10C68F5828FC}" destId="{F28257CD-003B-4A53-B80C-0F5E273E8734}" srcOrd="1" destOrd="0" presId="urn:microsoft.com/office/officeart/2005/8/layout/vList2"/>
    <dgm:cxn modelId="{CD7E9A68-1A85-4720-92BD-2156729BEF9D}" type="presParOf" srcId="{58262809-D1F8-466D-A028-10C68F5828FC}" destId="{A3D0088B-6382-4CE1-A9EA-E5507D4501F2}" srcOrd="2" destOrd="0" presId="urn:microsoft.com/office/officeart/2005/8/layout/vList2"/>
    <dgm:cxn modelId="{E61E236F-DFCB-4389-AF10-8F51F280E7DA}" type="presParOf" srcId="{58262809-D1F8-466D-A028-10C68F5828FC}" destId="{60F009F8-A5DA-4D63-AB50-40C3ED26D6B9}" srcOrd="3" destOrd="0" presId="urn:microsoft.com/office/officeart/2005/8/layout/vList2"/>
    <dgm:cxn modelId="{96075122-25E3-4951-B773-F377DC5AF495}" type="presParOf" srcId="{58262809-D1F8-466D-A028-10C68F5828FC}" destId="{26D19BE4-EC19-4F05-A773-A7D36F9950A9}" srcOrd="4" destOrd="0" presId="urn:microsoft.com/office/officeart/2005/8/layout/vList2"/>
    <dgm:cxn modelId="{5E65AD8F-1E51-4C24-80BD-5B62088818FB}" type="presParOf" srcId="{58262809-D1F8-466D-A028-10C68F5828FC}" destId="{4F32A60F-2D46-4983-862D-B4B3F8C611D1}" srcOrd="5" destOrd="0" presId="urn:microsoft.com/office/officeart/2005/8/layout/vList2"/>
    <dgm:cxn modelId="{068E8235-5B65-4BAE-9DF8-6D07913C831C}" type="presParOf" srcId="{58262809-D1F8-466D-A028-10C68F5828FC}" destId="{CA82BD38-0987-44E6-9777-3C62AC532BF1}" srcOrd="6" destOrd="0" presId="urn:microsoft.com/office/officeart/2005/8/layout/vList2"/>
    <dgm:cxn modelId="{05A63185-AB83-4B32-B0C4-CDDBA27E6A6B}" type="presParOf" srcId="{58262809-D1F8-466D-A028-10C68F5828FC}" destId="{8E68308A-85AF-4FB9-BA37-DD323E5AB102}" srcOrd="7" destOrd="0" presId="urn:microsoft.com/office/officeart/2005/8/layout/vList2"/>
    <dgm:cxn modelId="{1D08360E-0089-4B00-8481-B050253D7E7A}" type="presParOf" srcId="{58262809-D1F8-466D-A028-10C68F5828FC}" destId="{A5542699-F205-46CA-9D8D-48156DEA0F2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84F1A-A351-45E7-B88A-647DE695F77F}">
      <dsp:nvSpPr>
        <dsp:cNvPr id="0" name=""/>
        <dsp:cNvSpPr/>
      </dsp:nvSpPr>
      <dsp:spPr>
        <a:xfrm>
          <a:off x="0" y="450009"/>
          <a:ext cx="658648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FA553D-8F95-439E-95F9-13D597C683F2}">
      <dsp:nvSpPr>
        <dsp:cNvPr id="0" name=""/>
        <dsp:cNvSpPr/>
      </dsp:nvSpPr>
      <dsp:spPr>
        <a:xfrm>
          <a:off x="329324" y="36729"/>
          <a:ext cx="4610542"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268" tIns="0" rIns="174268" bIns="0" numCol="1" spcCol="1270" anchor="ctr" anchorCtr="0">
          <a:noAutofit/>
        </a:bodyPr>
        <a:lstStyle/>
        <a:p>
          <a:pPr lvl="0" algn="l" defTabSz="1244600">
            <a:lnSpc>
              <a:spcPct val="90000"/>
            </a:lnSpc>
            <a:spcBef>
              <a:spcPct val="0"/>
            </a:spcBef>
            <a:spcAft>
              <a:spcPct val="35000"/>
            </a:spcAft>
          </a:pPr>
          <a:r>
            <a:rPr lang="en-US" sz="2800" kern="1200"/>
            <a:t>Working longer hours</a:t>
          </a:r>
        </a:p>
      </dsp:txBody>
      <dsp:txXfrm>
        <a:off x="369673" y="77078"/>
        <a:ext cx="4529844" cy="745862"/>
      </dsp:txXfrm>
    </dsp:sp>
    <dsp:sp modelId="{074292B3-2278-428E-B921-05B898EB901D}">
      <dsp:nvSpPr>
        <dsp:cNvPr id="0" name=""/>
        <dsp:cNvSpPr/>
      </dsp:nvSpPr>
      <dsp:spPr>
        <a:xfrm>
          <a:off x="0" y="1720089"/>
          <a:ext cx="6586489" cy="202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1185" tIns="583184" rIns="511185"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high levels of workload</a:t>
          </a:r>
        </a:p>
        <a:p>
          <a:pPr marL="285750" lvl="1" indent="-285750" algn="l" defTabSz="1244600">
            <a:lnSpc>
              <a:spcPct val="90000"/>
            </a:lnSpc>
            <a:spcBef>
              <a:spcPct val="0"/>
            </a:spcBef>
            <a:spcAft>
              <a:spcPct val="15000"/>
            </a:spcAft>
            <a:buChar char="••"/>
          </a:pPr>
          <a:r>
            <a:rPr lang="en-US" sz="2800" kern="1200"/>
            <a:t>time pressures</a:t>
          </a:r>
        </a:p>
        <a:p>
          <a:pPr marL="285750" lvl="1" indent="-285750" algn="l" defTabSz="1244600">
            <a:lnSpc>
              <a:spcPct val="90000"/>
            </a:lnSpc>
            <a:spcBef>
              <a:spcPct val="0"/>
            </a:spcBef>
            <a:spcAft>
              <a:spcPct val="15000"/>
            </a:spcAft>
            <a:buChar char="••"/>
          </a:pPr>
          <a:r>
            <a:rPr lang="en-US" sz="2800" kern="1200"/>
            <a:t>responsibility</a:t>
          </a:r>
        </a:p>
      </dsp:txBody>
      <dsp:txXfrm>
        <a:off x="0" y="1720089"/>
        <a:ext cx="6586489" cy="2028600"/>
      </dsp:txXfrm>
    </dsp:sp>
    <dsp:sp modelId="{D269DE6E-7C5C-488A-8BD3-E334A54934A0}">
      <dsp:nvSpPr>
        <dsp:cNvPr id="0" name=""/>
        <dsp:cNvSpPr/>
      </dsp:nvSpPr>
      <dsp:spPr>
        <a:xfrm>
          <a:off x="329324" y="1306809"/>
          <a:ext cx="4610542"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268" tIns="0" rIns="174268" bIns="0" numCol="1" spcCol="1270" anchor="ctr" anchorCtr="0">
          <a:noAutofit/>
        </a:bodyPr>
        <a:lstStyle/>
        <a:p>
          <a:pPr lvl="0" algn="l" defTabSz="1244600">
            <a:lnSpc>
              <a:spcPct val="90000"/>
            </a:lnSpc>
            <a:spcBef>
              <a:spcPct val="0"/>
            </a:spcBef>
            <a:spcAft>
              <a:spcPct val="35000"/>
            </a:spcAft>
          </a:pPr>
          <a:r>
            <a:rPr lang="en-US" sz="2800" kern="1200" dirty="0"/>
            <a:t>Struggling with challenge stressors </a:t>
          </a:r>
        </a:p>
      </dsp:txBody>
      <dsp:txXfrm>
        <a:off x="369673" y="1347158"/>
        <a:ext cx="4529844"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CD3D0-8AB4-43B0-9575-48013DC3E620}">
      <dsp:nvSpPr>
        <dsp:cNvPr id="0" name=""/>
        <dsp:cNvSpPr/>
      </dsp:nvSpPr>
      <dsp:spPr>
        <a:xfrm>
          <a:off x="0" y="1571"/>
          <a:ext cx="6586489" cy="79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753E6-A117-48E3-B405-28C4F31946E8}">
      <dsp:nvSpPr>
        <dsp:cNvPr id="0" name=""/>
        <dsp:cNvSpPr/>
      </dsp:nvSpPr>
      <dsp:spPr>
        <a:xfrm>
          <a:off x="240871" y="180731"/>
          <a:ext cx="437947" cy="4379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FF686-CF75-4163-AAF4-A5CD51F26D20}">
      <dsp:nvSpPr>
        <dsp:cNvPr id="0" name=""/>
        <dsp:cNvSpPr/>
      </dsp:nvSpPr>
      <dsp:spPr>
        <a:xfrm>
          <a:off x="919690" y="1571"/>
          <a:ext cx="5666798"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lvl="0" algn="l" defTabSz="1155700">
            <a:lnSpc>
              <a:spcPct val="100000"/>
            </a:lnSpc>
            <a:spcBef>
              <a:spcPct val="0"/>
            </a:spcBef>
            <a:spcAft>
              <a:spcPct val="35000"/>
            </a:spcAft>
          </a:pPr>
          <a:r>
            <a:rPr lang="en-US" sz="2600" kern="1200" dirty="0"/>
            <a:t>Erratic sleeping</a:t>
          </a:r>
        </a:p>
      </dsp:txBody>
      <dsp:txXfrm>
        <a:off x="919690" y="1571"/>
        <a:ext cx="5666798" cy="796268"/>
      </dsp:txXfrm>
    </dsp:sp>
    <dsp:sp modelId="{FE2E7AA4-1357-461B-828E-285846ABEB4D}">
      <dsp:nvSpPr>
        <dsp:cNvPr id="0" name=""/>
        <dsp:cNvSpPr/>
      </dsp:nvSpPr>
      <dsp:spPr>
        <a:xfrm>
          <a:off x="0" y="996907"/>
          <a:ext cx="6586489" cy="79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B85B3-F0C7-4120-A0AD-D85C2175875A}">
      <dsp:nvSpPr>
        <dsp:cNvPr id="0" name=""/>
        <dsp:cNvSpPr/>
      </dsp:nvSpPr>
      <dsp:spPr>
        <a:xfrm>
          <a:off x="240871" y="1176067"/>
          <a:ext cx="437947" cy="4379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AA34E-1D57-485D-83E0-1844F62BB961}">
      <dsp:nvSpPr>
        <dsp:cNvPr id="0" name=""/>
        <dsp:cNvSpPr/>
      </dsp:nvSpPr>
      <dsp:spPr>
        <a:xfrm>
          <a:off x="919690" y="996907"/>
          <a:ext cx="5666798"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lvl="0" algn="l" defTabSz="1155700">
            <a:lnSpc>
              <a:spcPct val="100000"/>
            </a:lnSpc>
            <a:spcBef>
              <a:spcPct val="0"/>
            </a:spcBef>
            <a:spcAft>
              <a:spcPct val="35000"/>
            </a:spcAft>
          </a:pPr>
          <a:r>
            <a:rPr lang="en-US" sz="2600" kern="1200" dirty="0"/>
            <a:t>Disrupted eating</a:t>
          </a:r>
        </a:p>
      </dsp:txBody>
      <dsp:txXfrm>
        <a:off x="919690" y="996907"/>
        <a:ext cx="5666798" cy="796268"/>
      </dsp:txXfrm>
    </dsp:sp>
    <dsp:sp modelId="{B8F0DD00-269A-46AF-BA9B-520BAC3C0C70}">
      <dsp:nvSpPr>
        <dsp:cNvPr id="0" name=""/>
        <dsp:cNvSpPr/>
      </dsp:nvSpPr>
      <dsp:spPr>
        <a:xfrm>
          <a:off x="0" y="1992243"/>
          <a:ext cx="6586489" cy="79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9A064-572B-44D0-9427-84DE7788826C}">
      <dsp:nvSpPr>
        <dsp:cNvPr id="0" name=""/>
        <dsp:cNvSpPr/>
      </dsp:nvSpPr>
      <dsp:spPr>
        <a:xfrm>
          <a:off x="240871" y="2171403"/>
          <a:ext cx="437947" cy="4379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0485F-8748-4A92-87D3-48E76160A3C2}">
      <dsp:nvSpPr>
        <dsp:cNvPr id="0" name=""/>
        <dsp:cNvSpPr/>
      </dsp:nvSpPr>
      <dsp:spPr>
        <a:xfrm>
          <a:off x="919690" y="1992243"/>
          <a:ext cx="5666798"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lvl="0" algn="l" defTabSz="1155700">
            <a:lnSpc>
              <a:spcPct val="100000"/>
            </a:lnSpc>
            <a:spcBef>
              <a:spcPct val="0"/>
            </a:spcBef>
            <a:spcAft>
              <a:spcPct val="35000"/>
            </a:spcAft>
          </a:pPr>
          <a:r>
            <a:rPr lang="en-US" sz="2600" kern="1200" dirty="0"/>
            <a:t>Little time for fitness and recreation</a:t>
          </a:r>
        </a:p>
      </dsp:txBody>
      <dsp:txXfrm>
        <a:off x="919690" y="1992243"/>
        <a:ext cx="5666798" cy="796268"/>
      </dsp:txXfrm>
    </dsp:sp>
    <dsp:sp modelId="{68233769-D2C6-4E7F-A145-62C23F989DB1}">
      <dsp:nvSpPr>
        <dsp:cNvPr id="0" name=""/>
        <dsp:cNvSpPr/>
      </dsp:nvSpPr>
      <dsp:spPr>
        <a:xfrm>
          <a:off x="0" y="2987579"/>
          <a:ext cx="6586489" cy="79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69512-D67B-4762-BD46-15B9A79ECCC3}">
      <dsp:nvSpPr>
        <dsp:cNvPr id="0" name=""/>
        <dsp:cNvSpPr/>
      </dsp:nvSpPr>
      <dsp:spPr>
        <a:xfrm>
          <a:off x="240871" y="3166739"/>
          <a:ext cx="437947" cy="43794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BEA0D-7F78-4E1D-9C4A-B3539262ADEE}">
      <dsp:nvSpPr>
        <dsp:cNvPr id="0" name=""/>
        <dsp:cNvSpPr/>
      </dsp:nvSpPr>
      <dsp:spPr>
        <a:xfrm>
          <a:off x="919690" y="2987579"/>
          <a:ext cx="5666798" cy="79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2" tIns="84272" rIns="84272" bIns="84272" numCol="1" spcCol="1270" anchor="ctr" anchorCtr="0">
          <a:noAutofit/>
        </a:bodyPr>
        <a:lstStyle/>
        <a:p>
          <a:pPr lvl="0" algn="l" defTabSz="1155700">
            <a:lnSpc>
              <a:spcPct val="100000"/>
            </a:lnSpc>
            <a:spcBef>
              <a:spcPct val="0"/>
            </a:spcBef>
            <a:spcAft>
              <a:spcPct val="35000"/>
            </a:spcAft>
          </a:pPr>
          <a:r>
            <a:rPr lang="en-US" sz="2600" kern="1200" dirty="0"/>
            <a:t>Lack of social interaction</a:t>
          </a:r>
        </a:p>
      </dsp:txBody>
      <dsp:txXfrm>
        <a:off x="919690" y="2987579"/>
        <a:ext cx="5666798" cy="796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70C83-663E-4E0B-8CD0-70360F0928D9}">
      <dsp:nvSpPr>
        <dsp:cNvPr id="0" name=""/>
        <dsp:cNvSpPr/>
      </dsp:nvSpPr>
      <dsp:spPr>
        <a:xfrm>
          <a:off x="0" y="595888"/>
          <a:ext cx="8247117"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 am worried about you” or “I’ve noticed you’ve seemed down lately.”  </a:t>
          </a:r>
        </a:p>
      </dsp:txBody>
      <dsp:txXfrm>
        <a:off x="51403" y="647291"/>
        <a:ext cx="8144311" cy="950194"/>
      </dsp:txXfrm>
    </dsp:sp>
    <dsp:sp modelId="{A3D0088B-6382-4CE1-A9EA-E5507D4501F2}">
      <dsp:nvSpPr>
        <dsp:cNvPr id="0" name=""/>
        <dsp:cNvSpPr/>
      </dsp:nvSpPr>
      <dsp:spPr>
        <a:xfrm>
          <a:off x="0" y="1706489"/>
          <a:ext cx="8247117" cy="1053000"/>
        </a:xfrm>
        <a:prstGeom prst="roundRect">
          <a:avLst/>
        </a:prstGeom>
        <a:solidFill>
          <a:schemeClr val="accent2">
            <a:hueOff val="-582387"/>
            <a:satOff val="-19324"/>
            <a:lumOff val="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“Has something happened recently that you want to talk about?”</a:t>
          </a:r>
        </a:p>
      </dsp:txBody>
      <dsp:txXfrm>
        <a:off x="51403" y="1757892"/>
        <a:ext cx="8144311" cy="950194"/>
      </dsp:txXfrm>
    </dsp:sp>
    <dsp:sp modelId="{26D19BE4-EC19-4F05-A773-A7D36F9950A9}">
      <dsp:nvSpPr>
        <dsp:cNvPr id="0" name=""/>
        <dsp:cNvSpPr/>
      </dsp:nvSpPr>
      <dsp:spPr>
        <a:xfrm>
          <a:off x="0" y="2817089"/>
          <a:ext cx="8247117" cy="1053000"/>
        </a:xfrm>
        <a:prstGeom prst="roundRect">
          <a:avLst/>
        </a:prstGeom>
        <a:solidFill>
          <a:schemeClr val="accent2">
            <a:hueOff val="-1164774"/>
            <a:satOff val="-38647"/>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“As clinicians, we aren’t always very good at seeking help when we need it. You deserve to take care of yourself and seeking help for your own problems can help improve the care you give to your patients.” </a:t>
          </a:r>
        </a:p>
      </dsp:txBody>
      <dsp:txXfrm>
        <a:off x="51403" y="2868492"/>
        <a:ext cx="8144311" cy="950194"/>
      </dsp:txXfrm>
    </dsp:sp>
    <dsp:sp modelId="{CA82BD38-0987-44E6-9777-3C62AC532BF1}">
      <dsp:nvSpPr>
        <dsp:cNvPr id="0" name=""/>
        <dsp:cNvSpPr/>
      </dsp:nvSpPr>
      <dsp:spPr>
        <a:xfrm>
          <a:off x="0" y="3927689"/>
          <a:ext cx="8247117" cy="1053000"/>
        </a:xfrm>
        <a:prstGeom prst="roundRect">
          <a:avLst/>
        </a:prstGeom>
        <a:solidFill>
          <a:schemeClr val="accent2">
            <a:hueOff val="-1747161"/>
            <a:satOff val="-57971"/>
            <a:lumOff val="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“What would be most helpful to you right now?”</a:t>
          </a:r>
        </a:p>
      </dsp:txBody>
      <dsp:txXfrm>
        <a:off x="51403" y="3979092"/>
        <a:ext cx="8144311" cy="950194"/>
      </dsp:txXfrm>
    </dsp:sp>
    <dsp:sp modelId="{A5542699-F205-46CA-9D8D-48156DEA0F20}">
      <dsp:nvSpPr>
        <dsp:cNvPr id="0" name=""/>
        <dsp:cNvSpPr/>
      </dsp:nvSpPr>
      <dsp:spPr>
        <a:xfrm>
          <a:off x="0" y="5038289"/>
          <a:ext cx="8247117" cy="1053000"/>
        </a:xfrm>
        <a:prstGeom prst="roundRect">
          <a:avLst/>
        </a:prstGeom>
        <a:solidFill>
          <a:schemeClr val="accent2">
            <a:hueOff val="-2329547"/>
            <a:satOff val="-77295"/>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“Let’s discuss the resources we have available here, and what else you might need. How can I support you without overstepping?”</a:t>
          </a:r>
        </a:p>
      </dsp:txBody>
      <dsp:txXfrm>
        <a:off x="51403" y="5089692"/>
        <a:ext cx="8144311"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F8FA82-3B40-48BF-8517-EDB9A0D7A2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D8BC1F-93E9-4946-9D4D-801312EAD0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C1618-1099-48F7-994F-27876D7A98C8}" type="datetimeFigureOut">
              <a:rPr lang="en-US" smtClean="0"/>
              <a:t>11/2/2022</a:t>
            </a:fld>
            <a:endParaRPr lang="en-US"/>
          </a:p>
        </p:txBody>
      </p:sp>
      <p:sp>
        <p:nvSpPr>
          <p:cNvPr id="4" name="Footer Placeholder 3">
            <a:extLst>
              <a:ext uri="{FF2B5EF4-FFF2-40B4-BE49-F238E27FC236}">
                <a16:creationId xmlns:a16="http://schemas.microsoft.com/office/drawing/2014/main" id="{2907FF41-5F26-4CBF-9780-B4C540A9A5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455CBF-4D79-4271-A781-14B1BB184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80908B-207B-4A8F-A6E9-D1E0AF7C60DB}" type="slidenum">
              <a:rPr lang="en-US" smtClean="0"/>
              <a:t>‹#›</a:t>
            </a:fld>
            <a:endParaRPr lang="en-US"/>
          </a:p>
        </p:txBody>
      </p:sp>
    </p:spTree>
    <p:extLst>
      <p:ext uri="{BB962C8B-B14F-4D97-AF65-F5344CB8AC3E}">
        <p14:creationId xmlns:p14="http://schemas.microsoft.com/office/powerpoint/2010/main" val="322319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7A967-1E29-48F1-B872-44C872C85E08}"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5F3F8-CD65-4925-B6A6-FF5F27A14F22}" type="slidenum">
              <a:rPr lang="en-US" smtClean="0"/>
              <a:t>‹#›</a:t>
            </a:fld>
            <a:endParaRPr lang="en-US"/>
          </a:p>
        </p:txBody>
      </p:sp>
    </p:spTree>
    <p:extLst>
      <p:ext uri="{BB962C8B-B14F-4D97-AF65-F5344CB8AC3E}">
        <p14:creationId xmlns:p14="http://schemas.microsoft.com/office/powerpoint/2010/main" val="85089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14D98-4CF7-4AE1-936D-4B2D04995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1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This example is a note that was sent by the finance director of a hospital</a:t>
            </a:r>
          </a:p>
          <a:p>
            <a:pPr algn="l">
              <a:buFont typeface="Arial" panose="020B0604020202020204" pitchFamily="34" charset="0"/>
              <a:buChar char="•"/>
            </a:pPr>
            <a:r>
              <a:rPr lang="en-US" dirty="0"/>
              <a:t>This note reminds the family that she loves them, that she is doing purposeful, worthwhile work, and shows appreciation for her family’s support</a:t>
            </a:r>
          </a:p>
          <a:p>
            <a:pPr marL="171450" indent="-171450">
              <a:buFont typeface="Arial" panose="020B0604020202020204" pitchFamily="34" charset="0"/>
              <a:buChar char="•"/>
            </a:pPr>
            <a:r>
              <a:rPr lang="en-US" b="1" i="0" dirty="0">
                <a:solidFill>
                  <a:srgbClr val="2D2D2D"/>
                </a:solidFill>
                <a:effectLst/>
              </a:rPr>
              <a:t>Element of surprise! </a:t>
            </a:r>
            <a:r>
              <a:rPr lang="en-US" b="0" i="0" dirty="0">
                <a:solidFill>
                  <a:srgbClr val="2D2D2D"/>
                </a:solidFill>
                <a:effectLst/>
              </a:rPr>
              <a:t>Letter to spouse/partner/children</a:t>
            </a:r>
          </a:p>
          <a:p>
            <a:pPr marL="171450" indent="-171450">
              <a:buFont typeface="Arial" panose="020B0604020202020204" pitchFamily="34" charset="0"/>
              <a:buChar char="•"/>
            </a:pPr>
            <a:r>
              <a:rPr lang="en-US" b="1" dirty="0"/>
              <a:t>Hand-write the note.</a:t>
            </a:r>
          </a:p>
          <a:p>
            <a:pPr marL="171450" indent="-171450">
              <a:buFont typeface="Arial" panose="020B0604020202020204" pitchFamily="34" charset="0"/>
              <a:buChar char="•"/>
            </a:pPr>
            <a:r>
              <a:rPr lang="en-US" b="1" dirty="0"/>
              <a:t>Be specific and descriptive </a:t>
            </a:r>
            <a:r>
              <a:rPr lang="en-US" dirty="0"/>
              <a:t>about the recognition.</a:t>
            </a:r>
          </a:p>
          <a:p>
            <a:pPr marL="628650" lvl="1" indent="-171450">
              <a:buFont typeface="Arial" panose="020B0604020202020204" pitchFamily="34" charset="0"/>
              <a:buChar char="•"/>
            </a:pPr>
            <a:r>
              <a:rPr lang="en-US" b="0" i="0" dirty="0">
                <a:solidFill>
                  <a:srgbClr val="2D2D2D"/>
                </a:solidFill>
                <a:effectLst/>
              </a:rPr>
              <a:t>Point out the good things the team member does and explain how those actions improve people's lives -- including your own.</a:t>
            </a:r>
          </a:p>
          <a:p>
            <a:pPr marL="628650" lvl="1" indent="-171450">
              <a:buFont typeface="Arial" panose="020B0604020202020204" pitchFamily="34" charset="0"/>
              <a:buChar char="•"/>
            </a:pPr>
            <a:r>
              <a:rPr lang="en-US" dirty="0"/>
              <a:t>Align the recognition to the mission and values of the organization.</a:t>
            </a:r>
          </a:p>
          <a:p>
            <a:pPr marL="171450" indent="-171450" algn="l" rtl="0">
              <a:buFont typeface="Arial" panose="020B0604020202020204" pitchFamily="34" charset="0"/>
              <a:buChar char="•"/>
            </a:pPr>
            <a:r>
              <a:rPr lang="en-US" b="1" dirty="0"/>
              <a:t>Mail the note to the employee’s home address </a:t>
            </a:r>
            <a:r>
              <a:rPr lang="en-US" dirty="0"/>
              <a:t>- this personalizes the thank you note; sending via mail creates a more formal recognition </a:t>
            </a:r>
          </a:p>
          <a:p>
            <a:pPr marL="171450" indent="-171450" algn="l" rtl="0">
              <a:buFont typeface="Arial" panose="020B0604020202020204" pitchFamily="34" charset="0"/>
              <a:buChar char="•"/>
            </a:pPr>
            <a:r>
              <a:rPr lang="en-US" b="1" dirty="0"/>
              <a:t>Track to whom you send a note and why </a:t>
            </a:r>
            <a:r>
              <a:rPr lang="en-US" dirty="0"/>
              <a:t>– this allows you to know who, and what, is being recognized on your team and see trends in performance.</a:t>
            </a:r>
            <a:endParaRPr lang="en-US" b="1" i="0" dirty="0">
              <a:solidFill>
                <a:srgbClr val="2D2D2D"/>
              </a:solidFill>
              <a:effectLst/>
            </a:endParaRPr>
          </a:p>
        </p:txBody>
      </p:sp>
      <p:sp>
        <p:nvSpPr>
          <p:cNvPr id="4" name="Slide Number Placeholder 3"/>
          <p:cNvSpPr>
            <a:spLocks noGrp="1"/>
          </p:cNvSpPr>
          <p:nvPr>
            <p:ph type="sldNum" sz="quarter" idx="5"/>
          </p:nvPr>
        </p:nvSpPr>
        <p:spPr/>
        <p:txBody>
          <a:bodyPr/>
          <a:lstStyle/>
          <a:p>
            <a:fld id="{60D5F3F8-CD65-4925-B6A6-FF5F27A14F22}" type="slidenum">
              <a:rPr lang="en-US" smtClean="0"/>
              <a:t>10</a:t>
            </a:fld>
            <a:endParaRPr lang="en-US"/>
          </a:p>
        </p:txBody>
      </p:sp>
    </p:spTree>
    <p:extLst>
      <p:ext uri="{BB962C8B-B14F-4D97-AF65-F5344CB8AC3E}">
        <p14:creationId xmlns:p14="http://schemas.microsoft.com/office/powerpoint/2010/main" val="192109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Elf on the Shelf – fun and creative interaction with the next shift/ colleagues </a:t>
            </a:r>
          </a:p>
          <a:p>
            <a:pPr marL="171450" indent="-171450">
              <a:buFont typeface="Arial" panose="020B0604020202020204" pitchFamily="34" charset="0"/>
              <a:buChar char="•"/>
            </a:pPr>
            <a:r>
              <a:rPr lang="en-US" dirty="0"/>
              <a:t>Honey badger – mascot </a:t>
            </a:r>
          </a:p>
          <a:p>
            <a:pPr marL="171450" indent="-171450">
              <a:buFont typeface="Arial" panose="020B0604020202020204" pitchFamily="34" charset="0"/>
              <a:buChar char="•"/>
            </a:pPr>
            <a:r>
              <a:rPr lang="en-US" dirty="0"/>
              <a:t>Love box – taking care of each other </a:t>
            </a:r>
          </a:p>
        </p:txBody>
      </p:sp>
      <p:sp>
        <p:nvSpPr>
          <p:cNvPr id="4" name="Slide Number Placeholder 3"/>
          <p:cNvSpPr>
            <a:spLocks noGrp="1"/>
          </p:cNvSpPr>
          <p:nvPr>
            <p:ph type="sldNum" sz="quarter" idx="5"/>
          </p:nvPr>
        </p:nvSpPr>
        <p:spPr/>
        <p:txBody>
          <a:bodyPr/>
          <a:lstStyle/>
          <a:p>
            <a:fld id="{60D5F3F8-CD65-4925-B6A6-FF5F27A14F22}" type="slidenum">
              <a:rPr lang="en-US" smtClean="0"/>
              <a:t>11</a:t>
            </a:fld>
            <a:endParaRPr lang="en-US"/>
          </a:p>
        </p:txBody>
      </p:sp>
    </p:spTree>
    <p:extLst>
      <p:ext uri="{BB962C8B-B14F-4D97-AF65-F5344CB8AC3E}">
        <p14:creationId xmlns:p14="http://schemas.microsoft.com/office/powerpoint/2010/main" val="177849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arrive</a:t>
            </a:r>
          </a:p>
          <a:p>
            <a:r>
              <a:rPr lang="en-US" dirty="0"/>
              <a:t>Last to leave</a:t>
            </a:r>
          </a:p>
        </p:txBody>
      </p:sp>
      <p:sp>
        <p:nvSpPr>
          <p:cNvPr id="4" name="Slide Number Placeholder 3"/>
          <p:cNvSpPr>
            <a:spLocks noGrp="1"/>
          </p:cNvSpPr>
          <p:nvPr>
            <p:ph type="sldNum" sz="quarter" idx="5"/>
          </p:nvPr>
        </p:nvSpPr>
        <p:spPr/>
        <p:txBody>
          <a:bodyPr/>
          <a:lstStyle/>
          <a:p>
            <a:fld id="{60D5F3F8-CD65-4925-B6A6-FF5F27A14F22}" type="slidenum">
              <a:rPr lang="en-US" smtClean="0"/>
              <a:t>12</a:t>
            </a:fld>
            <a:endParaRPr lang="en-US"/>
          </a:p>
        </p:txBody>
      </p:sp>
    </p:spTree>
    <p:extLst>
      <p:ext uri="{BB962C8B-B14F-4D97-AF65-F5344CB8AC3E}">
        <p14:creationId xmlns:p14="http://schemas.microsoft.com/office/powerpoint/2010/main" val="40849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Templates</a:t>
            </a:r>
          </a:p>
          <a:p>
            <a:r>
              <a:rPr lang="en-US" dirty="0"/>
              <a:t> - Saves time spent charting </a:t>
            </a:r>
          </a:p>
          <a:p>
            <a:r>
              <a:rPr lang="en-US" dirty="0"/>
              <a:t>- Saves looking up standard tests, treatments, etc. </a:t>
            </a:r>
          </a:p>
        </p:txBody>
      </p:sp>
      <p:sp>
        <p:nvSpPr>
          <p:cNvPr id="4" name="Slide Number Placeholder 3"/>
          <p:cNvSpPr>
            <a:spLocks noGrp="1"/>
          </p:cNvSpPr>
          <p:nvPr>
            <p:ph type="sldNum" sz="quarter" idx="5"/>
          </p:nvPr>
        </p:nvSpPr>
        <p:spPr/>
        <p:txBody>
          <a:bodyPr/>
          <a:lstStyle/>
          <a:p>
            <a:fld id="{60D5F3F8-CD65-4925-B6A6-FF5F27A14F22}" type="slidenum">
              <a:rPr lang="en-US" smtClean="0"/>
              <a:t>13</a:t>
            </a:fld>
            <a:endParaRPr lang="en-US"/>
          </a:p>
        </p:txBody>
      </p:sp>
    </p:spTree>
    <p:extLst>
      <p:ext uri="{BB962C8B-B14F-4D97-AF65-F5344CB8AC3E}">
        <p14:creationId xmlns:p14="http://schemas.microsoft.com/office/powerpoint/2010/main" val="312863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Sloppy Mistakes – the least to offer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Sloppy mistakes happen when you are doing something you already know how to do. This usually happens because you are distracted.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Primarily because of carelessness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lets you know to double check, pay closer attention or that you’re tired.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can sometimes be turned into a-ha moments.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A-ha Mistakes –  often referred to as a ‘lightbulb moment.’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mistakes usually stem from a moment of clarity after learning something new or seeing things from a different perspective.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A-ha mistakes are when you do what you had set out to do but then realize it was a mistake to do so.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learn what was incorrect about the result.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High Stakes Mistakes – high emotion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High-Stakes mistakes are when we mess up something very important.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learn we need more practice, training, and knowledge so we avoid making them in the future.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Ideally, students learn bit by bit so that when the stakes are high, they can avoid mistakes.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Stretch Mistakes –  the most effective mistakes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Stretch mistakes are the ones we make when acquiring a new set of skills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Stretch mistakes are mistakes you make when you are challenging yourself to learn more and are expanding your current abilities. 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 is going above and beyond what you can do without extra help.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make these, we want to reflect, identify what we can learn and adjust our approach to practice until we can master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14</a:t>
            </a:fld>
            <a:endParaRPr lang="en-US"/>
          </a:p>
        </p:txBody>
      </p:sp>
    </p:spTree>
    <p:extLst>
      <p:ext uri="{BB962C8B-B14F-4D97-AF65-F5344CB8AC3E}">
        <p14:creationId xmlns:p14="http://schemas.microsoft.com/office/powerpoint/2010/main" val="172059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sz="1000" dirty="0"/>
              <a:t>Sharing mistakes is not about recounting clinical information – it is about sharing the experience from a personal perspective</a:t>
            </a:r>
          </a:p>
          <a:p>
            <a:pPr marL="171450" marR="0" indent="-171450">
              <a:lnSpc>
                <a:spcPct val="107000"/>
              </a:lnSpc>
              <a:spcBef>
                <a:spcPts val="0"/>
              </a:spcBef>
              <a:spcAft>
                <a:spcPts val="800"/>
              </a:spcAft>
              <a:buFont typeface="Arial" panose="020B0604020202020204" pitchFamily="34" charset="0"/>
              <a:buChar char="•"/>
            </a:pPr>
            <a:r>
              <a:rPr lang="en-US" sz="1000" dirty="0"/>
              <a:t>I had a patient who seldom came in, and he never came in unless he absolutely had to.  He arrived at his appointment very sick, and I diagnosed him with pneumonia, prescribed antibiotics, and told him to come back in one week. When he returned, he looked better.  Not great, but better. I listened to his lungs – better than last week. The medication was working, and I was encouraged by his progress.  </a:t>
            </a:r>
          </a:p>
          <a:p>
            <a:pPr marL="171450" marR="0" indent="-171450">
              <a:lnSpc>
                <a:spcPct val="107000"/>
              </a:lnSpc>
              <a:spcBef>
                <a:spcPts val="0"/>
              </a:spcBef>
              <a:spcAft>
                <a:spcPts val="800"/>
              </a:spcAft>
              <a:buFont typeface="Arial" panose="020B0604020202020204" pitchFamily="34" charset="0"/>
              <a:buChar char="•"/>
            </a:pPr>
            <a:r>
              <a:rPr lang="en-US" sz="1000" dirty="0"/>
              <a:t>Then I listened to his heart – and I thought my own heart would stop! It was clearly abnormal. Not just “odd” but seriously, frighteningly wrong. And the week prior I had charted that his heart was normal. </a:t>
            </a:r>
          </a:p>
          <a:p>
            <a:pPr marL="171450" marR="0" indent="-171450">
              <a:lnSpc>
                <a:spcPct val="107000"/>
              </a:lnSpc>
              <a:spcBef>
                <a:spcPts val="0"/>
              </a:spcBef>
              <a:spcAft>
                <a:spcPts val="800"/>
              </a:spcAft>
              <a:buFont typeface="Arial" panose="020B0604020202020204" pitchFamily="34" charset="0"/>
              <a:buChar char="•"/>
            </a:pPr>
            <a:r>
              <a:rPr lang="en-US" sz="1000" dirty="0"/>
              <a:t>While we were putting him on the EKG, I was thinking, “How could I have missed this? Did I listen for a full 60-seconds last week or was I going too fast?” I got him transferred to the hospital, and he recovered from the procedure to correct his heart rhythm.  </a:t>
            </a:r>
          </a:p>
          <a:p>
            <a:pPr marL="171450" marR="0" indent="-171450">
              <a:lnSpc>
                <a:spcPct val="107000"/>
              </a:lnSpc>
              <a:spcBef>
                <a:spcPts val="0"/>
              </a:spcBef>
              <a:spcAft>
                <a:spcPts val="800"/>
              </a:spcAft>
              <a:buFont typeface="Arial" panose="020B0604020202020204" pitchFamily="34" charset="0"/>
              <a:buChar char="•"/>
            </a:pPr>
            <a:r>
              <a:rPr lang="en-US" sz="1000" dirty="0"/>
              <a:t>I was so relieved when I had heard this at his follow-up visit, but I thought of little else for quite a while.  I turned it over and over in my head – wondering if I should have done something differently that may have detected this issue earlier. </a:t>
            </a:r>
          </a:p>
          <a:p>
            <a:pPr marL="171450" marR="0" indent="-171450">
              <a:lnSpc>
                <a:spcPct val="107000"/>
              </a:lnSpc>
              <a:spcBef>
                <a:spcPts val="0"/>
              </a:spcBef>
              <a:spcAft>
                <a:spcPts val="800"/>
              </a:spcAft>
              <a:buFont typeface="Arial" panose="020B0604020202020204" pitchFamily="34" charset="0"/>
              <a:buChar char="•"/>
            </a:pPr>
            <a:r>
              <a:rPr lang="en-US" sz="1000" dirty="0"/>
              <a:t>When I saw him again, I said, “I can’t believe I didn’t hear this on your first visit.” And get this - he thanked me for hearing it at the second visit – because it saved his life. He wasn’t angry – he was grateful- and he remains one of my most devoted patients. </a:t>
            </a:r>
          </a:p>
          <a:p>
            <a:pPr marL="171450" marR="0" indent="-171450">
              <a:lnSpc>
                <a:spcPct val="107000"/>
              </a:lnSpc>
              <a:spcBef>
                <a:spcPts val="0"/>
              </a:spcBef>
              <a:spcAft>
                <a:spcPts val="800"/>
              </a:spcAft>
              <a:buFont typeface="Arial" panose="020B0604020202020204" pitchFamily="34" charset="0"/>
              <a:buChar char="•"/>
            </a:pPr>
            <a:r>
              <a:rPr lang="en-US" sz="1000" dirty="0"/>
              <a:t>It was many years later that I was reflecting on this instance and my emotional reaction.  Why was I so hard on myself? Why do we default to self-blame? </a:t>
            </a:r>
          </a:p>
          <a:p>
            <a:pPr marL="171450" marR="0" indent="-171450">
              <a:lnSpc>
                <a:spcPct val="107000"/>
              </a:lnSpc>
              <a:spcBef>
                <a:spcPts val="0"/>
              </a:spcBef>
              <a:spcAft>
                <a:spcPts val="800"/>
              </a:spcAft>
              <a:buFont typeface="Arial" panose="020B0604020202020204" pitchFamily="34" charset="0"/>
              <a:buChar char="•"/>
            </a:pPr>
            <a:r>
              <a:rPr lang="en-US" sz="1000" dirty="0"/>
              <a:t>It occurred to me - we do this because healthcare is built on the premise of perfection.  But all this perfection makes it really hard for us to accept mistakes.  </a:t>
            </a:r>
          </a:p>
          <a:p>
            <a:endParaRPr lang="en-US" sz="1000" dirty="0"/>
          </a:p>
        </p:txBody>
      </p:sp>
      <p:sp>
        <p:nvSpPr>
          <p:cNvPr id="4" name="Slide Number Placeholder 3"/>
          <p:cNvSpPr>
            <a:spLocks noGrp="1"/>
          </p:cNvSpPr>
          <p:nvPr>
            <p:ph type="sldNum" sz="quarter" idx="5"/>
          </p:nvPr>
        </p:nvSpPr>
        <p:spPr/>
        <p:txBody>
          <a:bodyPr/>
          <a:lstStyle/>
          <a:p>
            <a:fld id="{60D5F3F8-CD65-4925-B6A6-FF5F27A14F22}" type="slidenum">
              <a:rPr lang="en-US" smtClean="0"/>
              <a:t>15</a:t>
            </a:fld>
            <a:endParaRPr lang="en-US"/>
          </a:p>
        </p:txBody>
      </p:sp>
    </p:spTree>
    <p:extLst>
      <p:ext uri="{BB962C8B-B14F-4D97-AF65-F5344CB8AC3E}">
        <p14:creationId xmlns:p14="http://schemas.microsoft.com/office/powerpoint/2010/main" val="1893844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People experiencing burnout consistently neglect these same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often unaware that someone is neglecting the things that are necessary for their well-being </a:t>
            </a:r>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16</a:t>
            </a:fld>
            <a:endParaRPr lang="en-US"/>
          </a:p>
        </p:txBody>
      </p:sp>
    </p:spTree>
    <p:extLst>
      <p:ext uri="{BB962C8B-B14F-4D97-AF65-F5344CB8AC3E}">
        <p14:creationId xmlns:p14="http://schemas.microsoft.com/office/powerpoint/2010/main" val="45376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Stage” for self care</a:t>
            </a:r>
          </a:p>
          <a:p>
            <a:pPr marL="171450" indent="-171450">
              <a:buFont typeface="Arial" panose="020B0604020202020204" pitchFamily="34" charset="0"/>
              <a:buChar char="•"/>
            </a:pPr>
            <a:r>
              <a:rPr lang="en-US" dirty="0"/>
              <a:t>Offer health snacks</a:t>
            </a:r>
          </a:p>
          <a:p>
            <a:pPr marL="171450" indent="-171450">
              <a:buFont typeface="Arial" panose="020B0604020202020204" pitchFamily="34" charset="0"/>
              <a:buChar char="•"/>
            </a:pPr>
            <a:r>
              <a:rPr lang="en-US" dirty="0"/>
              <a:t>Set out puzzles – they are proven to boost your mood – that “satisfaction” of snapping a piece into place is due to a burst of dopamine </a:t>
            </a:r>
          </a:p>
          <a:p>
            <a:pPr marL="171450" indent="-171450">
              <a:buFont typeface="Arial" panose="020B0604020202020204" pitchFamily="34" charset="0"/>
              <a:buChar char="•"/>
            </a:pPr>
            <a:r>
              <a:rPr lang="en-US" dirty="0"/>
              <a:t>Map out walking paths – there are apps online that make this easy to do </a:t>
            </a:r>
          </a:p>
          <a:p>
            <a:pPr marL="171450" indent="-171450">
              <a:buFont typeface="Arial" panose="020B0604020202020204" pitchFamily="34" charset="0"/>
              <a:buChar char="•"/>
            </a:pPr>
            <a:r>
              <a:rPr lang="en-US" dirty="0"/>
              <a:t>Create a lending library </a:t>
            </a:r>
          </a:p>
          <a:p>
            <a:pPr marL="171450" indent="-171450">
              <a:buFont typeface="Arial" panose="020B0604020202020204" pitchFamily="34" charset="0"/>
              <a:buChar char="•"/>
            </a:pPr>
            <a:r>
              <a:rPr lang="en-US" dirty="0"/>
              <a:t>Install a bike rack</a:t>
            </a:r>
          </a:p>
          <a:p>
            <a:pPr marL="171450" indent="-171450">
              <a:buFont typeface="Arial" panose="020B0604020202020204" pitchFamily="34" charset="0"/>
              <a:buChar char="•"/>
            </a:pPr>
            <a:r>
              <a:rPr lang="en-US" dirty="0"/>
              <a:t>Add outdoor seating  </a:t>
            </a:r>
          </a:p>
          <a:p>
            <a:pPr marL="171450" indent="-171450">
              <a:buFont typeface="Arial" panose="020B0604020202020204" pitchFamily="34" charset="0"/>
              <a:buChar char="•"/>
            </a:pPr>
            <a:r>
              <a:rPr lang="en-US" dirty="0"/>
              <a:t>Wildly successful – add a Relaxation Room or “Zen Den” </a:t>
            </a:r>
          </a:p>
          <a:p>
            <a:endParaRPr lang="en-US" dirty="0"/>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17</a:t>
            </a:fld>
            <a:endParaRPr lang="en-US"/>
          </a:p>
        </p:txBody>
      </p:sp>
    </p:spTree>
    <p:extLst>
      <p:ext uri="{BB962C8B-B14F-4D97-AF65-F5344CB8AC3E}">
        <p14:creationId xmlns:p14="http://schemas.microsoft.com/office/powerpoint/2010/main" val="254826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Tranquility Room, Zen Den, Wellness Room, or something else, the benefits of a designated quiet space are based in science.</a:t>
            </a:r>
          </a:p>
          <a:p>
            <a:pPr marL="285750" indent="-285750">
              <a:buFont typeface="Arial" panose="020B0604020202020204" pitchFamily="34" charset="0"/>
              <a:buChar char="•"/>
            </a:pPr>
            <a:r>
              <a:rPr lang="en-US" dirty="0">
                <a:effectLst/>
                <a:latin typeface="Calibri" panose="020F0502020204030204" pitchFamily="34" charset="0"/>
                <a:cs typeface="Times New Roman" panose="02020603050405020304" pitchFamily="18" charset="0"/>
              </a:rPr>
              <a:t>Helps to “recharge” the ability to focus </a:t>
            </a:r>
          </a:p>
          <a:p>
            <a:pPr marL="285750" indent="-285750">
              <a:buFont typeface="Arial" panose="020B0604020202020204" pitchFamily="34" charset="0"/>
              <a:buChar char="•"/>
            </a:pPr>
            <a:r>
              <a:rPr lang="en-US" dirty="0">
                <a:effectLst/>
                <a:latin typeface="Calibri" panose="020F0502020204030204" pitchFamily="34" charset="0"/>
                <a:cs typeface="Times New Roman" panose="02020603050405020304" pitchFamily="18" charset="0"/>
              </a:rPr>
              <a:t>Should be a sanctuary – not a “break room” – set some guidelines for use</a:t>
            </a:r>
          </a:p>
          <a:p>
            <a:pPr marL="742950" lvl="1" indent="-285750">
              <a:buFont typeface="Arial" panose="020B0604020202020204" pitchFamily="34" charset="0"/>
              <a:buChar char="•"/>
            </a:pPr>
            <a:r>
              <a:rPr lang="en-US" dirty="0">
                <a:effectLst/>
                <a:latin typeface="Calibri" panose="020F0502020204030204" pitchFamily="34" charset="0"/>
                <a:cs typeface="Times New Roman" panose="02020603050405020304" pitchFamily="18" charset="0"/>
              </a:rPr>
              <a:t>Not for meetings </a:t>
            </a:r>
          </a:p>
          <a:p>
            <a:pPr marL="742950" lvl="1" indent="-285750">
              <a:buFont typeface="Arial" panose="020B0604020202020204" pitchFamily="34" charset="0"/>
              <a:buChar char="•"/>
            </a:pPr>
            <a:r>
              <a:rPr lang="en-US" dirty="0">
                <a:effectLst/>
                <a:latin typeface="Calibri" panose="020F0502020204030204" pitchFamily="34" charset="0"/>
                <a:cs typeface="Times New Roman" panose="02020603050405020304" pitchFamily="18" charset="0"/>
              </a:rPr>
              <a:t>Not for chatting</a:t>
            </a:r>
          </a:p>
          <a:p>
            <a:pPr marL="742950" lvl="1" indent="-285750">
              <a:buFont typeface="Arial" panose="020B0604020202020204" pitchFamily="34" charset="0"/>
              <a:buChar char="•"/>
            </a:pPr>
            <a:r>
              <a:rPr lang="en-US" dirty="0">
                <a:effectLst/>
                <a:latin typeface="Calibri" panose="020F0502020204030204" pitchFamily="34" charset="0"/>
                <a:cs typeface="Times New Roman" panose="02020603050405020304" pitchFamily="18" charset="0"/>
              </a:rPr>
              <a:t>Not for playing phone games or texting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cs typeface="Times New Roman" panose="02020603050405020304" pitchFamily="18" charset="0"/>
              </a:rPr>
              <a:t>Restorative environment</a:t>
            </a:r>
          </a:p>
          <a:p>
            <a:pPr marL="742950" lvl="1"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18</a:t>
            </a:fld>
            <a:endParaRPr lang="en-US"/>
          </a:p>
        </p:txBody>
      </p:sp>
    </p:spTree>
    <p:extLst>
      <p:ext uri="{BB962C8B-B14F-4D97-AF65-F5344CB8AC3E}">
        <p14:creationId xmlns:p14="http://schemas.microsoft.com/office/powerpoint/2010/main" val="3563918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a:r>
              <a:rPr lang="en-US" sz="1100" dirty="0"/>
              <a:t>Engaging in wellness activities in real-time</a:t>
            </a:r>
          </a:p>
          <a:p>
            <a:pPr marL="742950" lvl="1"/>
            <a:r>
              <a:rPr lang="en-US" sz="1100" dirty="0"/>
              <a:t>Wellness Cart</a:t>
            </a:r>
          </a:p>
          <a:p>
            <a:pPr marL="742950" lvl="1"/>
            <a:r>
              <a:rPr lang="en-US" sz="1100" dirty="0"/>
              <a:t>Group activities: Reading, Writing, Yoga, Meditation, Games</a:t>
            </a:r>
          </a:p>
          <a:p>
            <a:pPr marL="1257300" lvl="2"/>
            <a:r>
              <a:rPr lang="en-US" sz="1100" dirty="0"/>
              <a:t>Designated time and space </a:t>
            </a:r>
          </a:p>
          <a:p>
            <a:pPr marL="742950" lvl="1"/>
            <a:r>
              <a:rPr lang="en-US" sz="1100" dirty="0"/>
              <a:t>Therapy pets</a:t>
            </a:r>
          </a:p>
          <a:p>
            <a:endParaRPr lang="en-US" dirty="0"/>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19</a:t>
            </a:fld>
            <a:endParaRPr lang="en-US"/>
          </a:p>
        </p:txBody>
      </p:sp>
    </p:spTree>
    <p:extLst>
      <p:ext uri="{BB962C8B-B14F-4D97-AF65-F5344CB8AC3E}">
        <p14:creationId xmlns:p14="http://schemas.microsoft.com/office/powerpoint/2010/main" val="80243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p>
          <a:p>
            <a:r>
              <a:rPr lang="en-US" baseline="0" dirty="0" smtClean="0"/>
              <a:t>Kerry</a:t>
            </a:r>
            <a:endParaRPr lang="en-US" baseline="0" dirty="0"/>
          </a:p>
          <a:p>
            <a:endParaRPr lang="en-US" dirty="0">
              <a:solidFill>
                <a:srgbClr val="363636"/>
              </a:solidFill>
              <a:effectLst/>
              <a:latin typeface="Arimo"/>
            </a:endParaRPr>
          </a:p>
          <a:p>
            <a:endParaRPr lang="en-US" dirty="0">
              <a:solidFill>
                <a:srgbClr val="363636"/>
              </a:solidFill>
              <a:effectLst/>
              <a:latin typeface="Arimo"/>
            </a:endParaRPr>
          </a:p>
          <a:p>
            <a:endParaRPr lang="en-US" dirty="0">
              <a:solidFill>
                <a:srgbClr val="363636"/>
              </a:solidFill>
              <a:effectLst/>
              <a:latin typeface="Arimo"/>
            </a:endParaRPr>
          </a:p>
          <a:p>
            <a:endParaRPr lang="en-US" dirty="0">
              <a:solidFill>
                <a:srgbClr val="363636"/>
              </a:solidFill>
              <a:effectLst/>
              <a:latin typeface="Arimo"/>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8DF5E56-3CEA-49B7-BDD3-786BF73292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92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SignUp.com – free online organizer for potlucks – allows people to sign up online</a:t>
            </a:r>
          </a:p>
        </p:txBody>
      </p:sp>
      <p:sp>
        <p:nvSpPr>
          <p:cNvPr id="4" name="Slide Number Placeholder 3"/>
          <p:cNvSpPr>
            <a:spLocks noGrp="1"/>
          </p:cNvSpPr>
          <p:nvPr>
            <p:ph type="sldNum" sz="quarter" idx="5"/>
          </p:nvPr>
        </p:nvSpPr>
        <p:spPr/>
        <p:txBody>
          <a:bodyPr/>
          <a:lstStyle/>
          <a:p>
            <a:fld id="{60D5F3F8-CD65-4925-B6A6-FF5F27A14F22}" type="slidenum">
              <a:rPr lang="en-US" smtClean="0"/>
              <a:t>20</a:t>
            </a:fld>
            <a:endParaRPr lang="en-US"/>
          </a:p>
        </p:txBody>
      </p:sp>
    </p:spTree>
    <p:extLst>
      <p:ext uri="{BB962C8B-B14F-4D97-AF65-F5344CB8AC3E}">
        <p14:creationId xmlns:p14="http://schemas.microsoft.com/office/powerpoint/2010/main" val="2231641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beginning to see symptoms at this point </a:t>
            </a:r>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21</a:t>
            </a:fld>
            <a:endParaRPr lang="en-US"/>
          </a:p>
        </p:txBody>
      </p:sp>
    </p:spTree>
    <p:extLst>
      <p:ext uri="{BB962C8B-B14F-4D97-AF65-F5344CB8AC3E}">
        <p14:creationId xmlns:p14="http://schemas.microsoft.com/office/powerpoint/2010/main" val="245571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 will assume you know what is broken and needs to be fixed. Asking them directly brings that information to the surface where it can easily be discussed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helpful to have “visual aids” – asking residents where they see themselves in the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visual is based on analysis of 1200 journal entries from 2008-2013 – NP residents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Not a “set schedule” – normal to move back and forth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 Euphoria to shock and awe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 Exhaustion to heads above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 From managing complexity to awareness of emerging competency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Q4: Comfort with NP role, commitment, anticipating the future </a:t>
            </a:r>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22</a:t>
            </a:fld>
            <a:endParaRPr lang="en-US"/>
          </a:p>
        </p:txBody>
      </p:sp>
    </p:spTree>
    <p:extLst>
      <p:ext uri="{BB962C8B-B14F-4D97-AF65-F5344CB8AC3E}">
        <p14:creationId xmlns:p14="http://schemas.microsoft.com/office/powerpoint/2010/main" val="128863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Dr. Travis Bradberry – Author of Emotional Intelligence 2.0: </a:t>
            </a:r>
          </a:p>
          <a:p>
            <a:r>
              <a:rPr lang="en-US" sz="1200" i="1" dirty="0"/>
              <a:t>“Emotional intelligence is your ability to recognize and understand emotions in yourself and others, and your ability to use this awareness to manage your behavior and relationships.</a:t>
            </a:r>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23</a:t>
            </a:fld>
            <a:endParaRPr lang="en-US"/>
          </a:p>
        </p:txBody>
      </p:sp>
    </p:spTree>
    <p:extLst>
      <p:ext uri="{BB962C8B-B14F-4D97-AF65-F5344CB8AC3E}">
        <p14:creationId xmlns:p14="http://schemas.microsoft.com/office/powerpoint/2010/main" val="1498775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become distorted, friends and family opinions about "overwork" are dismissed, hobbies dwindle, work is only focus.</a:t>
            </a:r>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24</a:t>
            </a:fld>
            <a:endParaRPr lang="en-US"/>
          </a:p>
        </p:txBody>
      </p:sp>
    </p:spTree>
    <p:extLst>
      <p:ext uri="{BB962C8B-B14F-4D97-AF65-F5344CB8AC3E}">
        <p14:creationId xmlns:p14="http://schemas.microsoft.com/office/powerpoint/2010/main" val="2586352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They may think you already know how they are feeling </a:t>
            </a:r>
          </a:p>
          <a:p>
            <a:pPr marL="171450" indent="-171450">
              <a:buFont typeface="Arial" panose="020B0604020202020204" pitchFamily="34" charset="0"/>
              <a:buChar char="•"/>
            </a:pPr>
            <a:r>
              <a:rPr lang="en-US" dirty="0"/>
              <a:t>YOU are not their only resource</a:t>
            </a:r>
          </a:p>
          <a:p>
            <a:pPr marL="171450" indent="-171450">
              <a:buFont typeface="Arial" panose="020B0604020202020204" pitchFamily="34" charset="0"/>
              <a:buChar char="•"/>
            </a:pPr>
            <a:r>
              <a:rPr lang="en-US" dirty="0"/>
              <a:t>Your job is to ask questions and connect them with resources to help</a:t>
            </a:r>
          </a:p>
        </p:txBody>
      </p:sp>
      <p:sp>
        <p:nvSpPr>
          <p:cNvPr id="4" name="Slide Number Placeholder 3"/>
          <p:cNvSpPr>
            <a:spLocks noGrp="1"/>
          </p:cNvSpPr>
          <p:nvPr>
            <p:ph type="sldNum" sz="quarter" idx="5"/>
          </p:nvPr>
        </p:nvSpPr>
        <p:spPr/>
        <p:txBody>
          <a:bodyPr/>
          <a:lstStyle/>
          <a:p>
            <a:fld id="{60D5F3F8-CD65-4925-B6A6-FF5F27A14F22}" type="slidenum">
              <a:rPr lang="en-US" smtClean="0"/>
              <a:t>25</a:t>
            </a:fld>
            <a:endParaRPr lang="en-US"/>
          </a:p>
        </p:txBody>
      </p:sp>
    </p:spTree>
    <p:extLst>
      <p:ext uri="{BB962C8B-B14F-4D97-AF65-F5344CB8AC3E}">
        <p14:creationId xmlns:p14="http://schemas.microsoft.com/office/powerpoint/2010/main" val="3919152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26</a:t>
            </a:fld>
            <a:endParaRPr lang="en-US"/>
          </a:p>
        </p:txBody>
      </p:sp>
    </p:spTree>
    <p:extLst>
      <p:ext uri="{BB962C8B-B14F-4D97-AF65-F5344CB8AC3E}">
        <p14:creationId xmlns:p14="http://schemas.microsoft.com/office/powerpoint/2010/main" val="1209487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options available </a:t>
            </a:r>
          </a:p>
          <a:p>
            <a:r>
              <a:rPr lang="en-US" dirty="0"/>
              <a:t>Can also use informal assessments </a:t>
            </a:r>
          </a:p>
        </p:txBody>
      </p:sp>
      <p:sp>
        <p:nvSpPr>
          <p:cNvPr id="4" name="Slide Number Placeholder 3"/>
          <p:cNvSpPr>
            <a:spLocks noGrp="1"/>
          </p:cNvSpPr>
          <p:nvPr>
            <p:ph type="sldNum" sz="quarter" idx="5"/>
          </p:nvPr>
        </p:nvSpPr>
        <p:spPr/>
        <p:txBody>
          <a:bodyPr/>
          <a:lstStyle/>
          <a:p>
            <a:fld id="{60D5F3F8-CD65-4925-B6A6-FF5F27A14F22}" type="slidenum">
              <a:rPr lang="en-US" smtClean="0"/>
              <a:t>27</a:t>
            </a:fld>
            <a:endParaRPr lang="en-US"/>
          </a:p>
        </p:txBody>
      </p:sp>
    </p:spTree>
    <p:extLst>
      <p:ext uri="{BB962C8B-B14F-4D97-AF65-F5344CB8AC3E}">
        <p14:creationId xmlns:p14="http://schemas.microsoft.com/office/powerpoint/2010/main" val="2451033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28</a:t>
            </a:fld>
            <a:endParaRPr lang="en-US"/>
          </a:p>
        </p:txBody>
      </p:sp>
    </p:spTree>
    <p:extLst>
      <p:ext uri="{BB962C8B-B14F-4D97-AF65-F5344CB8AC3E}">
        <p14:creationId xmlns:p14="http://schemas.microsoft.com/office/powerpoint/2010/main" val="2051536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29</a:t>
            </a:fld>
            <a:endParaRPr lang="en-US"/>
          </a:p>
        </p:txBody>
      </p:sp>
    </p:spTree>
    <p:extLst>
      <p:ext uri="{BB962C8B-B14F-4D97-AF65-F5344CB8AC3E}">
        <p14:creationId xmlns:p14="http://schemas.microsoft.com/office/powerpoint/2010/main" val="199493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3</a:t>
            </a:fld>
            <a:endParaRPr lang="en-US"/>
          </a:p>
        </p:txBody>
      </p:sp>
    </p:spTree>
    <p:extLst>
      <p:ext uri="{BB962C8B-B14F-4D97-AF65-F5344CB8AC3E}">
        <p14:creationId xmlns:p14="http://schemas.microsoft.com/office/powerpoint/2010/main" val="3075141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30</a:t>
            </a:fld>
            <a:endParaRPr lang="en-US"/>
          </a:p>
        </p:txBody>
      </p:sp>
    </p:spTree>
    <p:extLst>
      <p:ext uri="{BB962C8B-B14F-4D97-AF65-F5344CB8AC3E}">
        <p14:creationId xmlns:p14="http://schemas.microsoft.com/office/powerpoint/2010/main" val="3115321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31</a:t>
            </a:fld>
            <a:endParaRPr lang="en-US"/>
          </a:p>
        </p:txBody>
      </p:sp>
    </p:spTree>
    <p:extLst>
      <p:ext uri="{BB962C8B-B14F-4D97-AF65-F5344CB8AC3E}">
        <p14:creationId xmlns:p14="http://schemas.microsoft.com/office/powerpoint/2010/main" val="2300661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32</a:t>
            </a:fld>
            <a:endParaRPr lang="en-US"/>
          </a:p>
        </p:txBody>
      </p:sp>
    </p:spTree>
    <p:extLst>
      <p:ext uri="{BB962C8B-B14F-4D97-AF65-F5344CB8AC3E}">
        <p14:creationId xmlns:p14="http://schemas.microsoft.com/office/powerpoint/2010/main" val="3783693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D5F3F8-CD65-4925-B6A6-FF5F27A14F22}" type="slidenum">
              <a:rPr lang="en-US" smtClean="0"/>
              <a:t>33</a:t>
            </a:fld>
            <a:endParaRPr lang="en-US"/>
          </a:p>
        </p:txBody>
      </p:sp>
    </p:spTree>
    <p:extLst>
      <p:ext uri="{BB962C8B-B14F-4D97-AF65-F5344CB8AC3E}">
        <p14:creationId xmlns:p14="http://schemas.microsoft.com/office/powerpoint/2010/main" val="984268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p>
          <a:p>
            <a:endParaRPr lang="en-US" baseline="0" dirty="0"/>
          </a:p>
          <a:p>
            <a:endParaRPr lang="en-US" dirty="0">
              <a:solidFill>
                <a:srgbClr val="363636"/>
              </a:solidFill>
              <a:effectLst/>
              <a:latin typeface="Arimo"/>
            </a:endParaRPr>
          </a:p>
          <a:p>
            <a:endParaRPr lang="en-US" dirty="0">
              <a:solidFill>
                <a:srgbClr val="363636"/>
              </a:solidFill>
              <a:effectLst/>
              <a:latin typeface="Arimo"/>
            </a:endParaRPr>
          </a:p>
          <a:p>
            <a:endParaRPr lang="en-US" dirty="0">
              <a:solidFill>
                <a:srgbClr val="363636"/>
              </a:solidFill>
              <a:effectLst/>
              <a:latin typeface="Arimo"/>
            </a:endParaRPr>
          </a:p>
          <a:p>
            <a:endParaRPr lang="en-US" dirty="0">
              <a:solidFill>
                <a:srgbClr val="363636"/>
              </a:solidFill>
              <a:effectLst/>
              <a:latin typeface="Arimo"/>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8DF5E56-3CEA-49B7-BDD3-786BF73292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089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 residents are dedicated and committed – this is evident in their decision to participate in a residency program</a:t>
            </a:r>
          </a:p>
          <a:p>
            <a:r>
              <a:rPr lang="en-US" dirty="0"/>
              <a:t>We need to bolster their well-being during this transition to full practice </a:t>
            </a:r>
          </a:p>
        </p:txBody>
      </p:sp>
      <p:sp>
        <p:nvSpPr>
          <p:cNvPr id="4" name="Slide Number Placeholder 3"/>
          <p:cNvSpPr>
            <a:spLocks noGrp="1"/>
          </p:cNvSpPr>
          <p:nvPr>
            <p:ph type="sldNum" sz="quarter" idx="5"/>
          </p:nvPr>
        </p:nvSpPr>
        <p:spPr/>
        <p:txBody>
          <a:bodyPr/>
          <a:lstStyle/>
          <a:p>
            <a:fld id="{60D5F3F8-CD65-4925-B6A6-FF5F27A14F22}" type="slidenum">
              <a:rPr lang="en-US" smtClean="0"/>
              <a:t>4</a:t>
            </a:fld>
            <a:endParaRPr lang="en-US"/>
          </a:p>
        </p:txBody>
      </p:sp>
    </p:spTree>
    <p:extLst>
      <p:ext uri="{BB962C8B-B14F-4D97-AF65-F5344CB8AC3E}">
        <p14:creationId xmlns:p14="http://schemas.microsoft.com/office/powerpoint/2010/main" val="180395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familiar with this model of burnout</a:t>
            </a:r>
          </a:p>
          <a:p>
            <a:pPr marL="171450" indent="-171450">
              <a:buFont typeface="Arial" panose="020B0604020202020204" pitchFamily="34" charset="0"/>
              <a:buChar char="•"/>
            </a:pPr>
            <a:r>
              <a:rPr lang="en-US" dirty="0"/>
              <a:t>Caused by external factors that lead to this combination</a:t>
            </a:r>
          </a:p>
          <a:p>
            <a:pPr marL="171450" indent="-171450">
              <a:buFont typeface="Arial" panose="020B0604020202020204" pitchFamily="34" charset="0"/>
              <a:buChar char="•"/>
            </a:pPr>
            <a:r>
              <a:rPr lang="en-US" dirty="0"/>
              <a:t>It is a terrible way to feel</a:t>
            </a:r>
          </a:p>
          <a:p>
            <a:pPr marL="171450" indent="-171450">
              <a:buFont typeface="Arial" panose="020B0604020202020204" pitchFamily="34" charset="0"/>
              <a:buChar char="•"/>
            </a:pPr>
            <a:r>
              <a:rPr lang="en-US" dirty="0"/>
              <a:t>No one gets here overnight </a:t>
            </a:r>
          </a:p>
          <a:p>
            <a:pPr marL="171450" indent="-171450">
              <a:buFont typeface="Arial" panose="020B0604020202020204" pitchFamily="34" charset="0"/>
              <a:buChar char="•"/>
            </a:pPr>
            <a:r>
              <a:rPr lang="en-US" dirty="0"/>
              <a:t>There are predictable stages of burnout leading up to this result</a:t>
            </a:r>
          </a:p>
        </p:txBody>
      </p:sp>
      <p:sp>
        <p:nvSpPr>
          <p:cNvPr id="4" name="Slide Number Placeholder 3"/>
          <p:cNvSpPr>
            <a:spLocks noGrp="1"/>
          </p:cNvSpPr>
          <p:nvPr>
            <p:ph type="sldNum" sz="quarter" idx="5"/>
          </p:nvPr>
        </p:nvSpPr>
        <p:spPr/>
        <p:txBody>
          <a:bodyPr/>
          <a:lstStyle/>
          <a:p>
            <a:fld id="{60D5F3F8-CD65-4925-B6A6-FF5F27A14F22}" type="slidenum">
              <a:rPr lang="en-US" smtClean="0"/>
              <a:t>5</a:t>
            </a:fld>
            <a:endParaRPr lang="en-US"/>
          </a:p>
        </p:txBody>
      </p:sp>
    </p:spTree>
    <p:extLst>
      <p:ext uri="{BB962C8B-B14F-4D97-AF65-F5344CB8AC3E}">
        <p14:creationId xmlns:p14="http://schemas.microsoft.com/office/powerpoint/2010/main" val="285096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Burnout is a progressive series of stages </a:t>
            </a:r>
          </a:p>
          <a:p>
            <a:r>
              <a:rPr lang="en-US" dirty="0"/>
              <a:t>Identified by psychologist Herbert </a:t>
            </a:r>
            <a:r>
              <a:rPr lang="en-US" dirty="0" err="1"/>
              <a:t>Freudenberger</a:t>
            </a:r>
            <a:endParaRPr lang="en-US" dirty="0"/>
          </a:p>
          <a:p>
            <a:r>
              <a:rPr lang="en-US" dirty="0"/>
              <a:t>No environment will be free of burnout – or free of the factors that cause burnout </a:t>
            </a:r>
          </a:p>
          <a:p>
            <a:r>
              <a:rPr lang="en-US" dirty="0"/>
              <a:t>The early stages are subtle and can be easily missed </a:t>
            </a:r>
          </a:p>
          <a:p>
            <a:r>
              <a:rPr lang="en-US" dirty="0"/>
              <a:t>This presentation will focus on the first five stages</a:t>
            </a:r>
          </a:p>
          <a:p>
            <a:r>
              <a:rPr lang="en-US" dirty="0"/>
              <a:t> - What is happening</a:t>
            </a:r>
          </a:p>
          <a:p>
            <a:r>
              <a:rPr lang="en-US" dirty="0"/>
              <a:t>- Strategies to mitigate contributing factors</a:t>
            </a:r>
          </a:p>
          <a:p>
            <a:endParaRPr lang="en-US" dirty="0"/>
          </a:p>
          <a:p>
            <a:r>
              <a:rPr lang="en-US" dirty="0"/>
              <a:t>At Stage 6 – the behaviors are overt and require a higher level of intervention </a:t>
            </a:r>
          </a:p>
        </p:txBody>
      </p:sp>
      <p:sp>
        <p:nvSpPr>
          <p:cNvPr id="4" name="Slide Number Placeholder 3"/>
          <p:cNvSpPr>
            <a:spLocks noGrp="1"/>
          </p:cNvSpPr>
          <p:nvPr>
            <p:ph type="sldNum" sz="quarter" idx="5"/>
          </p:nvPr>
        </p:nvSpPr>
        <p:spPr/>
        <p:txBody>
          <a:bodyPr/>
          <a:lstStyle/>
          <a:p>
            <a:fld id="{60D5F3F8-CD65-4925-B6A6-FF5F27A14F22}" type="slidenum">
              <a:rPr lang="en-US" smtClean="0"/>
              <a:t>6</a:t>
            </a:fld>
            <a:endParaRPr lang="en-US"/>
          </a:p>
        </p:txBody>
      </p:sp>
    </p:spTree>
    <p:extLst>
      <p:ext uri="{BB962C8B-B14F-4D97-AF65-F5344CB8AC3E}">
        <p14:creationId xmlns:p14="http://schemas.microsoft.com/office/powerpoint/2010/main" val="265313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 obsessive need to perform and achieve or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t>
            </a:r>
            <a:r>
              <a:rPr lang="en-US" sz="1200" dirty="0"/>
              <a:t>ends to affect conscientious people who show enthusiasm and who accept responsibility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Desire to be “the best” – to prove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End up taking on too much, too fast</a:t>
            </a:r>
          </a:p>
        </p:txBody>
      </p:sp>
      <p:sp>
        <p:nvSpPr>
          <p:cNvPr id="4" name="Slide Number Placeholder 3"/>
          <p:cNvSpPr>
            <a:spLocks noGrp="1"/>
          </p:cNvSpPr>
          <p:nvPr>
            <p:ph type="sldNum" sz="quarter" idx="5"/>
          </p:nvPr>
        </p:nvSpPr>
        <p:spPr/>
        <p:txBody>
          <a:bodyPr/>
          <a:lstStyle/>
          <a:p>
            <a:fld id="{60D5F3F8-CD65-4925-B6A6-FF5F27A14F22}" type="slidenum">
              <a:rPr lang="en-US" smtClean="0"/>
              <a:t>7</a:t>
            </a:fld>
            <a:endParaRPr lang="en-US"/>
          </a:p>
        </p:txBody>
      </p:sp>
    </p:spTree>
    <p:extLst>
      <p:ext uri="{BB962C8B-B14F-4D97-AF65-F5344CB8AC3E}">
        <p14:creationId xmlns:p14="http://schemas.microsoft.com/office/powerpoint/2010/main" val="141822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does success look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“the most” or “the best”</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Engagement and participation in active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Being open to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Staying aligned to the program timeline - the </a:t>
            </a:r>
            <a:r>
              <a:rPr lang="en-US" dirty="0"/>
              <a:t>appropriate pace </a:t>
            </a:r>
            <a:endParaRPr lang="en-US" sz="1200" dirty="0"/>
          </a:p>
          <a:p>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8</a:t>
            </a:fld>
            <a:endParaRPr lang="en-US"/>
          </a:p>
        </p:txBody>
      </p:sp>
    </p:spTree>
    <p:extLst>
      <p:ext uri="{BB962C8B-B14F-4D97-AF65-F5344CB8AC3E}">
        <p14:creationId xmlns:p14="http://schemas.microsoft.com/office/powerpoint/2010/main" val="107965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gets recognized, gets repeated.”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them that others see their value</a:t>
            </a:r>
          </a:p>
          <a:p>
            <a:endParaRPr lang="en-US" dirty="0"/>
          </a:p>
          <a:p>
            <a:r>
              <a:rPr lang="en-US" b="1" dirty="0"/>
              <a:t>Example</a:t>
            </a:r>
            <a:r>
              <a:rPr lang="en-US" dirty="0"/>
              <a:t>: Coumadin</a:t>
            </a:r>
          </a:p>
          <a:p>
            <a:pPr marL="171450" indent="-171450">
              <a:buFont typeface="Arial" panose="020B0604020202020204" pitchFamily="34" charset="0"/>
              <a:buChar char="•"/>
            </a:pPr>
            <a:endParaRPr lang="en-US" dirty="0"/>
          </a:p>
          <a:p>
            <a:pPr marL="285750" indent="-285750" algn="l" rtl="0">
              <a:buFont typeface="Arial" panose="020B0604020202020204" pitchFamily="34" charset="0"/>
              <a:buChar char="•"/>
            </a:pPr>
            <a:r>
              <a:rPr lang="en-US" dirty="0"/>
              <a:t>Be intentional in your observations</a:t>
            </a:r>
          </a:p>
          <a:p>
            <a:pPr marL="285750" indent="-285750" algn="l" rtl="0">
              <a:buFont typeface="Arial" panose="020B0604020202020204" pitchFamily="34" charset="0"/>
              <a:buChar char="•"/>
            </a:pPr>
            <a:r>
              <a:rPr lang="en-US" dirty="0"/>
              <a:t>Be genuine and sincere</a:t>
            </a:r>
          </a:p>
          <a:p>
            <a:pPr marL="285750" indent="-285750" algn="l" rtl="0">
              <a:buFont typeface="Arial" panose="020B0604020202020204" pitchFamily="34" charset="0"/>
              <a:buChar char="•"/>
            </a:pPr>
            <a:r>
              <a:rPr lang="en-US" dirty="0"/>
              <a:t>Be specific about what is being recognized as good work</a:t>
            </a:r>
          </a:p>
          <a:p>
            <a:pPr marL="285750" indent="-285750" algn="l" rtl="0">
              <a:buFont typeface="Arial" panose="020B0604020202020204" pitchFamily="34" charset="0"/>
              <a:buChar char="•"/>
            </a:pPr>
            <a:endParaRPr lang="en-US" dirty="0"/>
          </a:p>
          <a:p>
            <a:pPr algn="l" rtl="0"/>
            <a:r>
              <a:rPr lang="en-US" dirty="0"/>
              <a:t>Use every opportunity to notice good work. </a:t>
            </a:r>
          </a:p>
          <a:p>
            <a:pPr marL="285750" indent="-285750" algn="l"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D5F3F8-CD65-4925-B6A6-FF5F27A14F22}" type="slidenum">
              <a:rPr lang="en-US" smtClean="0"/>
              <a:t>9</a:t>
            </a:fld>
            <a:endParaRPr lang="en-US"/>
          </a:p>
        </p:txBody>
      </p:sp>
    </p:spTree>
    <p:extLst>
      <p:ext uri="{BB962C8B-B14F-4D97-AF65-F5344CB8AC3E}">
        <p14:creationId xmlns:p14="http://schemas.microsoft.com/office/powerpoint/2010/main" val="360127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1FA20F-9895-42F8-9EA4-A4558B40A55B}"/>
              </a:ext>
            </a:extLst>
          </p:cNvPr>
          <p:cNvSpPr/>
          <p:nvPr userDrawn="1"/>
        </p:nvSpPr>
        <p:spPr>
          <a:xfrm>
            <a:off x="1" y="0"/>
            <a:ext cx="3035808" cy="6858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FFE"/>
              </a:solidFill>
            </a:endParaRPr>
          </a:p>
        </p:txBody>
      </p:sp>
      <p:sp>
        <p:nvSpPr>
          <p:cNvPr id="7" name="Rectangle 6">
            <a:extLst>
              <a:ext uri="{FF2B5EF4-FFF2-40B4-BE49-F238E27FC236}">
                <a16:creationId xmlns:a16="http://schemas.microsoft.com/office/drawing/2014/main" id="{09F9825D-90ED-4AE9-9DC9-1EDD86532B2F}"/>
              </a:ext>
            </a:extLst>
          </p:cNvPr>
          <p:cNvSpPr/>
          <p:nvPr userDrawn="1"/>
        </p:nvSpPr>
        <p:spPr>
          <a:xfrm>
            <a:off x="3328416" y="3383280"/>
            <a:ext cx="8570976" cy="914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FFFE"/>
              </a:solidFill>
            </a:endParaRPr>
          </a:p>
        </p:txBody>
      </p:sp>
      <p:sp>
        <p:nvSpPr>
          <p:cNvPr id="8" name="Title 1">
            <a:extLst>
              <a:ext uri="{FF2B5EF4-FFF2-40B4-BE49-F238E27FC236}">
                <a16:creationId xmlns:a16="http://schemas.microsoft.com/office/drawing/2014/main" id="{F77A83B8-3553-4B29-BE1C-CA21F4AE1857}"/>
              </a:ext>
            </a:extLst>
          </p:cNvPr>
          <p:cNvSpPr>
            <a:spLocks noGrp="1"/>
          </p:cNvSpPr>
          <p:nvPr>
            <p:ph type="title" hasCustomPrompt="1"/>
          </p:nvPr>
        </p:nvSpPr>
        <p:spPr>
          <a:xfrm>
            <a:off x="3328416" y="3474720"/>
            <a:ext cx="7168021" cy="914400"/>
          </a:xfrm>
        </p:spPr>
        <p:txBody>
          <a:bodyPr/>
          <a:lstStyle>
            <a:lvl1pPr>
              <a:defRPr>
                <a:solidFill>
                  <a:srgbClr val="636463"/>
                </a:solidFill>
              </a:defRPr>
            </a:lvl1pPr>
          </a:lstStyle>
          <a:p>
            <a:r>
              <a:rPr lang="en-US" dirty="0"/>
              <a:t>Title</a:t>
            </a:r>
          </a:p>
        </p:txBody>
      </p:sp>
    </p:spTree>
    <p:extLst>
      <p:ext uri="{BB962C8B-B14F-4D97-AF65-F5344CB8AC3E}">
        <p14:creationId xmlns:p14="http://schemas.microsoft.com/office/powerpoint/2010/main" val="394721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44" y="1162843"/>
            <a:ext cx="2612571" cy="1325563"/>
          </a:xfrm>
        </p:spPr>
        <p:txBody>
          <a:bodyPr/>
          <a:lstStyle/>
          <a:p>
            <a:r>
              <a:rPr lang="en-US"/>
              <a:t>Click to edit Master title style</a:t>
            </a:r>
          </a:p>
        </p:txBody>
      </p:sp>
      <p:sp>
        <p:nvSpPr>
          <p:cNvPr id="3" name="Content Placeholder 2"/>
          <p:cNvSpPr>
            <a:spLocks noGrp="1"/>
          </p:cNvSpPr>
          <p:nvPr>
            <p:ph idx="1"/>
          </p:nvPr>
        </p:nvSpPr>
        <p:spPr>
          <a:xfrm>
            <a:off x="4267200" y="727414"/>
            <a:ext cx="60851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p:cNvSpPr>
            <a:spLocks noGrp="1"/>
          </p:cNvSpPr>
          <p:nvPr>
            <p:ph type="pic" idx="13"/>
          </p:nvPr>
        </p:nvSpPr>
        <p:spPr>
          <a:xfrm>
            <a:off x="0" y="3686859"/>
            <a:ext cx="3592359" cy="2496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3"/>
          <p:cNvSpPr>
            <a:spLocks noGrp="1"/>
          </p:cNvSpPr>
          <p:nvPr>
            <p:ph type="sldNum" sz="quarter" idx="11"/>
          </p:nvPr>
        </p:nvSpPr>
        <p:spPr>
          <a:xfrm>
            <a:off x="10221686" y="6311901"/>
            <a:ext cx="1284514" cy="306614"/>
          </a:xfrm>
        </p:spPr>
        <p:txBody>
          <a:bodyPr/>
          <a:lstStyle>
            <a:lvl1pPr>
              <a:defRPr/>
            </a:lvl1pPr>
          </a:lstStyle>
          <a:p>
            <a:r>
              <a:rPr lang="en-US" dirty="0"/>
              <a:t>#</a:t>
            </a:r>
          </a:p>
        </p:txBody>
      </p:sp>
    </p:spTree>
    <p:extLst>
      <p:ext uri="{BB962C8B-B14F-4D97-AF65-F5344CB8AC3E}">
        <p14:creationId xmlns:p14="http://schemas.microsoft.com/office/powerpoint/2010/main" val="34705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BA44F0-F23A-4079-B50A-0328FF6F7871}" type="slidenum">
              <a:rPr lang="en-US" smtClean="0"/>
              <a:t>‹#›</a:t>
            </a:fld>
            <a:endParaRPr lang="en-US" dirty="0"/>
          </a:p>
        </p:txBody>
      </p:sp>
      <p:sp>
        <p:nvSpPr>
          <p:cNvPr id="8" name="Title 1"/>
          <p:cNvSpPr>
            <a:spLocks noGrp="1"/>
          </p:cNvSpPr>
          <p:nvPr>
            <p:ph type="title" hasCustomPrompt="1"/>
          </p:nvPr>
        </p:nvSpPr>
        <p:spPr>
          <a:xfrm>
            <a:off x="729343" y="500063"/>
            <a:ext cx="6564086" cy="1325563"/>
          </a:xfrm>
        </p:spPr>
        <p:txBody>
          <a:bodyPr/>
          <a:lstStyle>
            <a:lvl1pPr>
              <a:defRPr/>
            </a:lvl1pPr>
          </a:lstStyle>
          <a:p>
            <a:r>
              <a:rPr lang="en-US" dirty="0"/>
              <a:t>Title</a:t>
            </a:r>
          </a:p>
        </p:txBody>
      </p:sp>
      <p:sp>
        <p:nvSpPr>
          <p:cNvPr id="9" name="Content Placeholder 2"/>
          <p:cNvSpPr>
            <a:spLocks noGrp="1"/>
          </p:cNvSpPr>
          <p:nvPr>
            <p:ph sz="half" idx="1"/>
          </p:nvPr>
        </p:nvSpPr>
        <p:spPr>
          <a:xfrm>
            <a:off x="729343" y="1960563"/>
            <a:ext cx="5018314" cy="4059237"/>
          </a:xfrm>
          <a:solidFill>
            <a:srgbClr val="559434"/>
          </a:solidFill>
        </p:spPr>
        <p:txBody>
          <a:bodyPr/>
          <a:lstStyle>
            <a:lvl1pPr>
              <a:lnSpc>
                <a:spcPct val="150000"/>
              </a:lnSpc>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3"/>
          </p:nvPr>
        </p:nvSpPr>
        <p:spPr>
          <a:xfrm>
            <a:off x="5921829" y="1960563"/>
            <a:ext cx="5018314" cy="4059237"/>
          </a:xfrm>
          <a:solidFill>
            <a:srgbClr val="559434"/>
          </a:solidFill>
        </p:spPr>
        <p:txBody>
          <a:bodyPr/>
          <a:lstStyle>
            <a:lvl1pPr>
              <a:lnSpc>
                <a:spcPct val="150000"/>
              </a:lnSpc>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830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48343"/>
            <a:ext cx="3932237" cy="150767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2351314"/>
            <a:ext cx="6172200" cy="35097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351314"/>
            <a:ext cx="3932237" cy="35097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p:cNvSpPr>
            <a:spLocks noGrp="1"/>
          </p:cNvSpPr>
          <p:nvPr>
            <p:ph type="sldNum" sz="quarter" idx="11"/>
          </p:nvPr>
        </p:nvSpPr>
        <p:spPr>
          <a:xfrm>
            <a:off x="10221686" y="6311901"/>
            <a:ext cx="1284514" cy="306614"/>
          </a:xfrm>
        </p:spPr>
        <p:txBody>
          <a:bodyPr/>
          <a:lstStyle>
            <a:lvl1pPr>
              <a:defRPr/>
            </a:lvl1pPr>
          </a:lstStyle>
          <a:p>
            <a:r>
              <a:rPr lang="en-US" dirty="0"/>
              <a:t>#</a:t>
            </a:r>
          </a:p>
        </p:txBody>
      </p:sp>
    </p:spTree>
    <p:extLst>
      <p:ext uri="{BB962C8B-B14F-4D97-AF65-F5344CB8AC3E}">
        <p14:creationId xmlns:p14="http://schemas.microsoft.com/office/powerpoint/2010/main" val="18149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838200" y="2381478"/>
            <a:ext cx="3933825" cy="3137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281159" y="2381478"/>
            <a:ext cx="6377441" cy="3137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p:cNvSpPr>
            <a:spLocks noGrp="1"/>
          </p:cNvSpPr>
          <p:nvPr>
            <p:ph type="sldNum" sz="quarter" idx="11"/>
          </p:nvPr>
        </p:nvSpPr>
        <p:spPr>
          <a:xfrm>
            <a:off x="10221686" y="6311901"/>
            <a:ext cx="1284514" cy="306614"/>
          </a:xfrm>
        </p:spPr>
        <p:txBody>
          <a:bodyPr/>
          <a:lstStyle>
            <a:lvl1pPr>
              <a:defRPr/>
            </a:lvl1pPr>
          </a:lstStyle>
          <a:p>
            <a:r>
              <a:rPr lang="en-US" dirty="0"/>
              <a:t>#</a:t>
            </a:r>
          </a:p>
        </p:txBody>
      </p:sp>
    </p:spTree>
    <p:extLst>
      <p:ext uri="{BB962C8B-B14F-4D97-AF65-F5344CB8AC3E}">
        <p14:creationId xmlns:p14="http://schemas.microsoft.com/office/powerpoint/2010/main" val="75564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7240" y="469628"/>
            <a:ext cx="10515600" cy="1325563"/>
          </a:xfrm>
        </p:spPr>
        <p:txBody>
          <a:bodyPr/>
          <a:lstStyle>
            <a:lvl1pPr>
              <a:defRPr/>
            </a:lvl1pPr>
          </a:lstStyle>
          <a:p>
            <a:r>
              <a:rPr lang="en-US" dirty="0"/>
              <a:t>Title</a:t>
            </a:r>
          </a:p>
        </p:txBody>
      </p:sp>
      <p:sp>
        <p:nvSpPr>
          <p:cNvPr id="3" name="Date Placeholder 2"/>
          <p:cNvSpPr>
            <a:spLocks noGrp="1"/>
          </p:cNvSpPr>
          <p:nvPr>
            <p:ph type="dt" sz="half" idx="10"/>
          </p:nvPr>
        </p:nvSpPr>
        <p:spPr/>
        <p:txBody>
          <a:bodyPr/>
          <a:lstStyle>
            <a:lvl1pPr>
              <a:defRPr/>
            </a:lvl1pPr>
          </a:lstStyle>
          <a:p>
            <a:r>
              <a:rPr lang="en-US" dirty="0"/>
              <a:t>Date</a:t>
            </a:r>
          </a:p>
        </p:txBody>
      </p:sp>
      <p:sp>
        <p:nvSpPr>
          <p:cNvPr id="5" name="Subtitle 2"/>
          <p:cNvSpPr>
            <a:spLocks noGrp="1"/>
          </p:cNvSpPr>
          <p:nvPr>
            <p:ph type="subTitle" idx="1"/>
          </p:nvPr>
        </p:nvSpPr>
        <p:spPr>
          <a:xfrm>
            <a:off x="838200" y="2479085"/>
            <a:ext cx="9144000" cy="15069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3"/>
          <p:cNvSpPr>
            <a:spLocks noGrp="1"/>
          </p:cNvSpPr>
          <p:nvPr>
            <p:ph type="sldNum" sz="quarter" idx="11"/>
          </p:nvPr>
        </p:nvSpPr>
        <p:spPr>
          <a:xfrm>
            <a:off x="10221686" y="6338028"/>
            <a:ext cx="1284514" cy="306614"/>
          </a:xfrm>
        </p:spPr>
        <p:txBody>
          <a:bodyPr/>
          <a:lstStyle>
            <a:lvl1pPr>
              <a:defRPr/>
            </a:lvl1pPr>
          </a:lstStyle>
          <a:p>
            <a:r>
              <a:rPr lang="en-US" dirty="0"/>
              <a:t>#</a:t>
            </a:r>
          </a:p>
        </p:txBody>
      </p:sp>
    </p:spTree>
    <p:extLst>
      <p:ext uri="{BB962C8B-B14F-4D97-AF65-F5344CB8AC3E}">
        <p14:creationId xmlns:p14="http://schemas.microsoft.com/office/powerpoint/2010/main" val="32200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C323B-6C3D-6B45-AC20-1F6ED62D4F9D}"/>
              </a:ext>
            </a:extLst>
          </p:cNvPr>
          <p:cNvSpPr/>
          <p:nvPr userDrawn="1"/>
        </p:nvSpPr>
        <p:spPr>
          <a:xfrm>
            <a:off x="0" y="6289734"/>
            <a:ext cx="12192000" cy="568266"/>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FFFE"/>
              </a:solidFill>
            </a:endParaRPr>
          </a:p>
        </p:txBody>
      </p:sp>
      <p:sp>
        <p:nvSpPr>
          <p:cNvPr id="2" name="Title 1">
            <a:extLst>
              <a:ext uri="{FF2B5EF4-FFF2-40B4-BE49-F238E27FC236}">
                <a16:creationId xmlns:a16="http://schemas.microsoft.com/office/drawing/2014/main" id="{11EDE956-4449-8D49-8242-56D7703F600E}"/>
              </a:ext>
            </a:extLst>
          </p:cNvPr>
          <p:cNvSpPr>
            <a:spLocks noGrp="1"/>
          </p:cNvSpPr>
          <p:nvPr>
            <p:ph type="title" hasCustomPrompt="1"/>
          </p:nvPr>
        </p:nvSpPr>
        <p:spPr>
          <a:xfrm>
            <a:off x="399061" y="323850"/>
            <a:ext cx="10563720" cy="914400"/>
          </a:xfrm>
        </p:spPr>
        <p:txBody>
          <a:bodyPr>
            <a:normAutofit/>
          </a:bodyPr>
          <a:lstStyle>
            <a:lvl1pPr>
              <a:defRPr sz="4400">
                <a:solidFill>
                  <a:srgbClr val="00A499"/>
                </a:solidFill>
              </a:defRPr>
            </a:lvl1pPr>
          </a:lstStyle>
          <a:p>
            <a:r>
              <a:rPr lang="en-US" dirty="0"/>
              <a:t>Title</a:t>
            </a:r>
          </a:p>
        </p:txBody>
      </p:sp>
      <p:sp>
        <p:nvSpPr>
          <p:cNvPr id="3" name="Content Placeholder 2">
            <a:extLst>
              <a:ext uri="{FF2B5EF4-FFF2-40B4-BE49-F238E27FC236}">
                <a16:creationId xmlns:a16="http://schemas.microsoft.com/office/drawing/2014/main" id="{1FBE0639-B60F-5C4C-A05B-B06B85056836}"/>
              </a:ext>
            </a:extLst>
          </p:cNvPr>
          <p:cNvSpPr>
            <a:spLocks noGrp="1"/>
          </p:cNvSpPr>
          <p:nvPr>
            <p:ph idx="1"/>
          </p:nvPr>
        </p:nvSpPr>
        <p:spPr>
          <a:xfrm>
            <a:off x="399061" y="1323916"/>
            <a:ext cx="10814370" cy="4695883"/>
          </a:xfrm>
          <a:prstGeom prst="rect">
            <a:avLst/>
          </a:prstGeo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66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D7218D-C425-884B-AAF3-7B90993A51D2}"/>
              </a:ext>
            </a:extLst>
          </p:cNvPr>
          <p:cNvSpPr/>
          <p:nvPr userDrawn="1"/>
        </p:nvSpPr>
        <p:spPr>
          <a:xfrm>
            <a:off x="0" y="6289734"/>
            <a:ext cx="12192000" cy="568266"/>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FFE"/>
              </a:solidFill>
            </a:endParaRPr>
          </a:p>
        </p:txBody>
      </p:sp>
      <p:sp>
        <p:nvSpPr>
          <p:cNvPr id="11" name="Title 1">
            <a:extLst>
              <a:ext uri="{FF2B5EF4-FFF2-40B4-BE49-F238E27FC236}">
                <a16:creationId xmlns:a16="http://schemas.microsoft.com/office/drawing/2014/main" id="{6261DD96-5E47-CA40-A0D0-AA4777DA0F50}"/>
              </a:ext>
            </a:extLst>
          </p:cNvPr>
          <p:cNvSpPr>
            <a:spLocks noGrp="1"/>
          </p:cNvSpPr>
          <p:nvPr>
            <p:ph type="title" hasCustomPrompt="1"/>
          </p:nvPr>
        </p:nvSpPr>
        <p:spPr>
          <a:xfrm>
            <a:off x="399061" y="323850"/>
            <a:ext cx="10563720" cy="914400"/>
          </a:xfrm>
        </p:spPr>
        <p:txBody>
          <a:bodyPr>
            <a:normAutofit/>
          </a:bodyPr>
          <a:lstStyle>
            <a:lvl1pPr>
              <a:defRPr sz="4400">
                <a:solidFill>
                  <a:srgbClr val="00A499"/>
                </a:solidFill>
              </a:defRPr>
            </a:lvl1pPr>
          </a:lstStyle>
          <a:p>
            <a:r>
              <a:rPr lang="en-US" dirty="0"/>
              <a:t>Title</a:t>
            </a:r>
          </a:p>
        </p:txBody>
      </p:sp>
    </p:spTree>
    <p:extLst>
      <p:ext uri="{BB962C8B-B14F-4D97-AF65-F5344CB8AC3E}">
        <p14:creationId xmlns:p14="http://schemas.microsoft.com/office/powerpoint/2010/main" val="239070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7062D-FEAE-4B47-9315-10439DF496F0}"/>
              </a:ext>
            </a:extLst>
          </p:cNvPr>
          <p:cNvSpPr>
            <a:spLocks noGrp="1"/>
          </p:cNvSpPr>
          <p:nvPr>
            <p:ph sz="half" idx="1"/>
          </p:nvPr>
        </p:nvSpPr>
        <p:spPr>
          <a:xfrm>
            <a:off x="399060" y="1896648"/>
            <a:ext cx="5301233" cy="40782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8733182-7948-7843-8DF2-1EB850BDCF37}"/>
              </a:ext>
            </a:extLst>
          </p:cNvPr>
          <p:cNvSpPr>
            <a:spLocks noGrp="1"/>
          </p:cNvSpPr>
          <p:nvPr>
            <p:ph type="title" hasCustomPrompt="1"/>
          </p:nvPr>
        </p:nvSpPr>
        <p:spPr>
          <a:xfrm>
            <a:off x="399061" y="377687"/>
            <a:ext cx="10954737" cy="864704"/>
          </a:xfrm>
        </p:spPr>
        <p:txBody>
          <a:bodyPr anchor="b">
            <a:normAutofit/>
          </a:bodyPr>
          <a:lstStyle>
            <a:lvl1pPr>
              <a:defRPr sz="4400">
                <a:solidFill>
                  <a:srgbClr val="00A499"/>
                </a:solidFill>
              </a:defRPr>
            </a:lvl1pPr>
          </a:lstStyle>
          <a:p>
            <a:r>
              <a:rPr lang="en-US" dirty="0"/>
              <a:t>Title</a:t>
            </a:r>
          </a:p>
        </p:txBody>
      </p:sp>
      <p:sp>
        <p:nvSpPr>
          <p:cNvPr id="4" name="Content Placeholder 3">
            <a:extLst>
              <a:ext uri="{FF2B5EF4-FFF2-40B4-BE49-F238E27FC236}">
                <a16:creationId xmlns:a16="http://schemas.microsoft.com/office/drawing/2014/main" id="{E5E1AB9E-D9D3-CC40-86E8-CCED67520F31}"/>
              </a:ext>
            </a:extLst>
          </p:cNvPr>
          <p:cNvSpPr>
            <a:spLocks noGrp="1"/>
          </p:cNvSpPr>
          <p:nvPr>
            <p:ph sz="half" idx="2"/>
          </p:nvPr>
        </p:nvSpPr>
        <p:spPr>
          <a:xfrm>
            <a:off x="5973417" y="1894724"/>
            <a:ext cx="5380383" cy="40782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D7E5111-0221-E84A-96C8-C641CB16915A}"/>
              </a:ext>
            </a:extLst>
          </p:cNvPr>
          <p:cNvSpPr/>
          <p:nvPr userDrawn="1"/>
        </p:nvSpPr>
        <p:spPr>
          <a:xfrm>
            <a:off x="0" y="6289734"/>
            <a:ext cx="12192000" cy="568266"/>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FFE"/>
              </a:solidFill>
            </a:endParaRPr>
          </a:p>
        </p:txBody>
      </p:sp>
    </p:spTree>
    <p:extLst>
      <p:ext uri="{BB962C8B-B14F-4D97-AF65-F5344CB8AC3E}">
        <p14:creationId xmlns:p14="http://schemas.microsoft.com/office/powerpoint/2010/main" val="336250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C323B-6C3D-6B45-AC20-1F6ED62D4F9D}"/>
              </a:ext>
            </a:extLst>
          </p:cNvPr>
          <p:cNvSpPr/>
          <p:nvPr userDrawn="1"/>
        </p:nvSpPr>
        <p:spPr>
          <a:xfrm>
            <a:off x="0" y="6289734"/>
            <a:ext cx="12192000" cy="568266"/>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FFE"/>
              </a:solidFill>
            </a:endParaRPr>
          </a:p>
        </p:txBody>
      </p:sp>
      <p:sp>
        <p:nvSpPr>
          <p:cNvPr id="2" name="Title 1">
            <a:extLst>
              <a:ext uri="{FF2B5EF4-FFF2-40B4-BE49-F238E27FC236}">
                <a16:creationId xmlns:a16="http://schemas.microsoft.com/office/drawing/2014/main" id="{11EDE956-4449-8D49-8242-56D7703F600E}"/>
              </a:ext>
            </a:extLst>
          </p:cNvPr>
          <p:cNvSpPr>
            <a:spLocks noGrp="1"/>
          </p:cNvSpPr>
          <p:nvPr>
            <p:ph type="title" hasCustomPrompt="1"/>
          </p:nvPr>
        </p:nvSpPr>
        <p:spPr>
          <a:xfrm>
            <a:off x="399061" y="323850"/>
            <a:ext cx="10563720" cy="914400"/>
          </a:xfrm>
        </p:spPr>
        <p:txBody>
          <a:bodyPr/>
          <a:lstStyle>
            <a:lvl1pPr>
              <a:defRPr sz="4400">
                <a:solidFill>
                  <a:srgbClr val="00A499"/>
                </a:solidFill>
              </a:defRPr>
            </a:lvl1pPr>
          </a:lstStyle>
          <a:p>
            <a:r>
              <a:rPr lang="en-US" dirty="0"/>
              <a:t>Title</a:t>
            </a:r>
          </a:p>
        </p:txBody>
      </p:sp>
      <p:sp>
        <p:nvSpPr>
          <p:cNvPr id="3" name="Content Placeholder 2">
            <a:extLst>
              <a:ext uri="{FF2B5EF4-FFF2-40B4-BE49-F238E27FC236}">
                <a16:creationId xmlns:a16="http://schemas.microsoft.com/office/drawing/2014/main" id="{1FBE0639-B60F-5C4C-A05B-B06B85056836}"/>
              </a:ext>
            </a:extLst>
          </p:cNvPr>
          <p:cNvSpPr>
            <a:spLocks noGrp="1"/>
          </p:cNvSpPr>
          <p:nvPr>
            <p:ph idx="1"/>
          </p:nvPr>
        </p:nvSpPr>
        <p:spPr>
          <a:xfrm>
            <a:off x="399061" y="1425388"/>
            <a:ext cx="10814370" cy="4594411"/>
          </a:xfrm>
          <a:prstGeom prst="rect">
            <a:avLst/>
          </a:prstGeo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5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BFE6CE-BF88-8A4F-8B6D-923D58245BF2}"/>
              </a:ext>
            </a:extLst>
          </p:cNvPr>
          <p:cNvSpPr>
            <a:spLocks noGrp="1"/>
          </p:cNvSpPr>
          <p:nvPr>
            <p:ph type="body" idx="1"/>
          </p:nvPr>
        </p:nvSpPr>
        <p:spPr>
          <a:xfrm>
            <a:off x="399196" y="1759409"/>
            <a:ext cx="5301097" cy="563540"/>
          </a:xfrm>
          <a:prstGeom prst="rect">
            <a:avLst/>
          </a:prstGeom>
        </p:spPr>
        <p:txBody>
          <a:bodyPr anchor="b"/>
          <a:lstStyle>
            <a:lvl1pPr marL="0" indent="0">
              <a:buNone/>
              <a:defRPr sz="2400" b="0" i="1">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468FC3-7C2E-6644-9B67-9372760C1B1B}"/>
              </a:ext>
            </a:extLst>
          </p:cNvPr>
          <p:cNvSpPr>
            <a:spLocks noGrp="1"/>
          </p:cNvSpPr>
          <p:nvPr>
            <p:ph sz="half" idx="2"/>
          </p:nvPr>
        </p:nvSpPr>
        <p:spPr>
          <a:xfrm>
            <a:off x="399196" y="2322949"/>
            <a:ext cx="5301097" cy="3866714"/>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3F59302-53DB-E646-80DF-AA8FC630370C}"/>
              </a:ext>
            </a:extLst>
          </p:cNvPr>
          <p:cNvSpPr>
            <a:spLocks noGrp="1"/>
          </p:cNvSpPr>
          <p:nvPr>
            <p:ph type="body" sz="quarter" idx="3"/>
          </p:nvPr>
        </p:nvSpPr>
        <p:spPr>
          <a:xfrm>
            <a:off x="6172200" y="1759409"/>
            <a:ext cx="5183188" cy="578979"/>
          </a:xfrm>
          <a:prstGeom prst="rect">
            <a:avLst/>
          </a:prstGeom>
        </p:spPr>
        <p:txBody>
          <a:bodyPr anchor="b"/>
          <a:lstStyle>
            <a:lvl1pPr marL="0" indent="0">
              <a:buNone/>
              <a:defRPr sz="2400" b="0" i="1">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47076-1D9F-124A-A8E8-F099249B651E}"/>
              </a:ext>
            </a:extLst>
          </p:cNvPr>
          <p:cNvSpPr>
            <a:spLocks noGrp="1"/>
          </p:cNvSpPr>
          <p:nvPr>
            <p:ph sz="quarter" idx="4"/>
          </p:nvPr>
        </p:nvSpPr>
        <p:spPr>
          <a:xfrm>
            <a:off x="6172200" y="2338388"/>
            <a:ext cx="5183188" cy="3851275"/>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66F99AC2-9A9A-2142-B9B2-A9A3E38AC05F}"/>
              </a:ext>
            </a:extLst>
          </p:cNvPr>
          <p:cNvSpPr txBox="1">
            <a:spLocks/>
          </p:cNvSpPr>
          <p:nvPr userDrawn="1"/>
        </p:nvSpPr>
        <p:spPr>
          <a:xfrm>
            <a:off x="399061" y="377687"/>
            <a:ext cx="10954737" cy="8647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r>
              <a:rPr lang="en-US" sz="4400" dirty="0">
                <a:solidFill>
                  <a:srgbClr val="00A499"/>
                </a:solidFill>
                <a:latin typeface="+mn-lt"/>
              </a:rPr>
              <a:t>Title</a:t>
            </a:r>
          </a:p>
        </p:txBody>
      </p:sp>
      <p:sp>
        <p:nvSpPr>
          <p:cNvPr id="24" name="Rectangle 23">
            <a:extLst>
              <a:ext uri="{FF2B5EF4-FFF2-40B4-BE49-F238E27FC236}">
                <a16:creationId xmlns:a16="http://schemas.microsoft.com/office/drawing/2014/main" id="{832D1112-693E-9842-BF83-79E60ACAD073}"/>
              </a:ext>
            </a:extLst>
          </p:cNvPr>
          <p:cNvSpPr/>
          <p:nvPr userDrawn="1"/>
        </p:nvSpPr>
        <p:spPr>
          <a:xfrm>
            <a:off x="0" y="6289734"/>
            <a:ext cx="12192000" cy="568266"/>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FFE"/>
              </a:solidFill>
            </a:endParaRPr>
          </a:p>
        </p:txBody>
      </p:sp>
    </p:spTree>
    <p:extLst>
      <p:ext uri="{BB962C8B-B14F-4D97-AF65-F5344CB8AC3E}">
        <p14:creationId xmlns:p14="http://schemas.microsoft.com/office/powerpoint/2010/main" val="46521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1CF04A-2F9A-47FB-8391-858EFBBD9B85}"/>
              </a:ext>
            </a:extLst>
          </p:cNvPr>
          <p:cNvSpPr txBox="1">
            <a:spLocks/>
          </p:cNvSpPr>
          <p:nvPr userDrawn="1"/>
        </p:nvSpPr>
        <p:spPr>
          <a:xfrm>
            <a:off x="1693332" y="3241020"/>
            <a:ext cx="8107160" cy="8756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tx1"/>
                </a:solidFill>
                <a:latin typeface="+mn-lt"/>
                <a:ea typeface="+mj-ea"/>
                <a:cs typeface="+mj-cs"/>
              </a:defRPr>
            </a:lvl1pPr>
          </a:lstStyle>
          <a:p>
            <a:r>
              <a:rPr lang="en-US" sz="6300" dirty="0">
                <a:solidFill>
                  <a:srgbClr val="636463"/>
                </a:solidFill>
              </a:rPr>
              <a:t>Title</a:t>
            </a:r>
          </a:p>
        </p:txBody>
      </p:sp>
      <p:sp>
        <p:nvSpPr>
          <p:cNvPr id="4" name="Text Placeholder 2">
            <a:extLst>
              <a:ext uri="{FF2B5EF4-FFF2-40B4-BE49-F238E27FC236}">
                <a16:creationId xmlns:a16="http://schemas.microsoft.com/office/drawing/2014/main" id="{3E485ED8-B3E3-487B-80BB-204957746A68}"/>
              </a:ext>
            </a:extLst>
          </p:cNvPr>
          <p:cNvSpPr>
            <a:spLocks noGrp="1"/>
          </p:cNvSpPr>
          <p:nvPr>
            <p:ph type="body" idx="1" hasCustomPrompt="1"/>
          </p:nvPr>
        </p:nvSpPr>
        <p:spPr>
          <a:xfrm>
            <a:off x="1693332" y="3967432"/>
            <a:ext cx="8107160" cy="638789"/>
          </a:xfrm>
          <a:prstGeom prst="rect">
            <a:avLst/>
          </a:prstGeom>
        </p:spPr>
        <p:txBody>
          <a:bodyPr>
            <a:noAutofit/>
          </a:bodyPr>
          <a:lstStyle>
            <a:lvl1pPr marL="0" indent="0">
              <a:buNone/>
              <a:defRPr sz="4000">
                <a:solidFill>
                  <a:srgbClr val="898989"/>
                </a:solidFill>
              </a:defRPr>
            </a:lvl1pPr>
          </a:lstStyle>
          <a:p>
            <a:r>
              <a:rPr lang="en-US" dirty="0"/>
              <a:t>Subtitle goes here</a:t>
            </a:r>
          </a:p>
        </p:txBody>
      </p:sp>
      <p:cxnSp>
        <p:nvCxnSpPr>
          <p:cNvPr id="8" name="Straight Connector 7">
            <a:extLst>
              <a:ext uri="{FF2B5EF4-FFF2-40B4-BE49-F238E27FC236}">
                <a16:creationId xmlns:a16="http://schemas.microsoft.com/office/drawing/2014/main" id="{18804838-2F0B-4C55-ADA1-21993BFA04D2}"/>
              </a:ext>
            </a:extLst>
          </p:cNvPr>
          <p:cNvCxnSpPr/>
          <p:nvPr userDrawn="1"/>
        </p:nvCxnSpPr>
        <p:spPr>
          <a:xfrm>
            <a:off x="1693332" y="4886520"/>
            <a:ext cx="5344160" cy="0"/>
          </a:xfrm>
          <a:prstGeom prst="line">
            <a:avLst/>
          </a:prstGeom>
          <a:ln w="57150" cmpd="sng">
            <a:solidFill>
              <a:srgbClr val="00A9A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F51D4C1-2132-4C32-9976-226231C088EB}"/>
              </a:ext>
            </a:extLst>
          </p:cNvPr>
          <p:cNvCxnSpPr/>
          <p:nvPr userDrawn="1"/>
        </p:nvCxnSpPr>
        <p:spPr>
          <a:xfrm>
            <a:off x="7037492" y="4886520"/>
            <a:ext cx="2672080" cy="0"/>
          </a:xfrm>
          <a:prstGeom prst="line">
            <a:avLst/>
          </a:prstGeom>
          <a:ln w="57150" cmpd="sng">
            <a:solidFill>
              <a:srgbClr val="A9DBD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07FFC2C-E2A2-4CCD-A06F-F0477B7A91F0}"/>
              </a:ext>
            </a:extLst>
          </p:cNvPr>
          <p:cNvCxnSpPr/>
          <p:nvPr userDrawn="1"/>
        </p:nvCxnSpPr>
        <p:spPr>
          <a:xfrm>
            <a:off x="9709572" y="4886520"/>
            <a:ext cx="1249680" cy="0"/>
          </a:xfrm>
          <a:prstGeom prst="line">
            <a:avLst/>
          </a:prstGeom>
          <a:ln w="57150" cmpd="sng">
            <a:solidFill>
              <a:srgbClr val="898989"/>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64541D63-0A4F-4815-B878-E61D3862FDAB}"/>
              </a:ext>
            </a:extLst>
          </p:cNvPr>
          <p:cNvSpPr/>
          <p:nvPr userDrawn="1"/>
        </p:nvSpPr>
        <p:spPr>
          <a:xfrm>
            <a:off x="0" y="-1"/>
            <a:ext cx="534723" cy="6857999"/>
          </a:xfrm>
          <a:prstGeom prst="rect">
            <a:avLst/>
          </a:prstGeom>
          <a:solidFill>
            <a:srgbClr val="00A9A0"/>
          </a:solidFill>
          <a:ln>
            <a:noFill/>
          </a:ln>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dirty="0"/>
          </a:p>
        </p:txBody>
      </p:sp>
    </p:spTree>
    <p:extLst>
      <p:ext uri="{BB962C8B-B14F-4D97-AF65-F5344CB8AC3E}">
        <p14:creationId xmlns:p14="http://schemas.microsoft.com/office/powerpoint/2010/main" val="38521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3208"/>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50808"/>
            <a:ext cx="9144000" cy="15069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3"/>
          <p:cNvSpPr>
            <a:spLocks noGrp="1"/>
          </p:cNvSpPr>
          <p:nvPr>
            <p:ph type="sldNum" sz="quarter" idx="11"/>
          </p:nvPr>
        </p:nvSpPr>
        <p:spPr>
          <a:xfrm>
            <a:off x="10221686" y="6311901"/>
            <a:ext cx="1284514" cy="306614"/>
          </a:xfrm>
        </p:spPr>
        <p:txBody>
          <a:bodyPr/>
          <a:lstStyle>
            <a:lvl1pPr>
              <a:defRPr/>
            </a:lvl1pPr>
          </a:lstStyle>
          <a:p>
            <a:r>
              <a:rPr lang="en-US" dirty="0"/>
              <a:t>#</a:t>
            </a:r>
          </a:p>
        </p:txBody>
      </p:sp>
    </p:spTree>
    <p:extLst>
      <p:ext uri="{BB962C8B-B14F-4D97-AF65-F5344CB8AC3E}">
        <p14:creationId xmlns:p14="http://schemas.microsoft.com/office/powerpoint/2010/main" val="25808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44" y="1162843"/>
            <a:ext cx="2612571" cy="1325563"/>
          </a:xfrm>
        </p:spPr>
        <p:txBody>
          <a:bodyPr/>
          <a:lstStyle/>
          <a:p>
            <a:r>
              <a:rPr lang="en-US"/>
              <a:t>Click to edit Master title style</a:t>
            </a:r>
          </a:p>
        </p:txBody>
      </p:sp>
      <p:sp>
        <p:nvSpPr>
          <p:cNvPr id="3" name="Content Placeholder 2"/>
          <p:cNvSpPr>
            <a:spLocks noGrp="1"/>
          </p:cNvSpPr>
          <p:nvPr>
            <p:ph idx="1"/>
          </p:nvPr>
        </p:nvSpPr>
        <p:spPr>
          <a:xfrm>
            <a:off x="4212772" y="758825"/>
            <a:ext cx="60851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1"/>
          </p:nvPr>
        </p:nvSpPr>
        <p:spPr>
          <a:xfrm>
            <a:off x="10221686" y="6311901"/>
            <a:ext cx="1284514" cy="306614"/>
          </a:xfrm>
        </p:spPr>
        <p:txBody>
          <a:bodyPr/>
          <a:lstStyle>
            <a:lvl1pPr>
              <a:defRPr/>
            </a:lvl1pPr>
          </a:lstStyle>
          <a:p>
            <a:r>
              <a:rPr lang="en-US" dirty="0"/>
              <a:t>#</a:t>
            </a:r>
          </a:p>
        </p:txBody>
      </p:sp>
    </p:spTree>
    <p:extLst>
      <p:ext uri="{BB962C8B-B14F-4D97-AF65-F5344CB8AC3E}">
        <p14:creationId xmlns:p14="http://schemas.microsoft.com/office/powerpoint/2010/main" val="386462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A6DBF-F739-3646-B4C7-1C8707DEC799}"/>
              </a:ext>
            </a:extLst>
          </p:cNvPr>
          <p:cNvSpPr>
            <a:spLocks noGrp="1"/>
          </p:cNvSpPr>
          <p:nvPr>
            <p:ph type="title"/>
          </p:nvPr>
        </p:nvSpPr>
        <p:spPr>
          <a:xfrm>
            <a:off x="399062" y="637578"/>
            <a:ext cx="10515600" cy="104648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823280899"/>
      </p:ext>
    </p:extLst>
  </p:cSld>
  <p:clrMap bg1="lt1" tx1="dk1" bg2="lt2" tx2="dk2" accent1="accent1" accent2="accent2" accent3="accent3" accent4="accent4" accent5="accent5" accent6="accent6" hlink="hlink" folHlink="folHlink"/>
  <p:sldLayoutIdLst>
    <p:sldLayoutId id="2147483709" r:id="rId1"/>
    <p:sldLayoutId id="2147483662" r:id="rId2"/>
    <p:sldLayoutId id="2147483666" r:id="rId3"/>
    <p:sldLayoutId id="2147483664" r:id="rId4"/>
    <p:sldLayoutId id="2147483680" r:id="rId5"/>
    <p:sldLayoutId id="2147483683" r:id="rId6"/>
    <p:sldLayoutId id="2147483710" r:id="rId7"/>
  </p:sldLayoutIdLst>
  <p:hf hdr="0" ftr="0"/>
  <p:txStyles>
    <p:titleStyle>
      <a:lvl1pPr algn="l" defTabSz="914400" rtl="0" eaLnBrk="1" latinLnBrk="0" hangingPunct="1">
        <a:lnSpc>
          <a:spcPct val="90000"/>
        </a:lnSpc>
        <a:spcBef>
          <a:spcPct val="0"/>
        </a:spcBef>
        <a:buNone/>
        <a:defRPr sz="4000" b="0"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7368">
          <p15:clr>
            <a:srgbClr val="F26B43"/>
          </p15:clr>
        </p15:guide>
        <p15:guide id="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176964"/>
            <a:ext cx="2656114" cy="544512"/>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9769939B-CD22-437D-8E85-0E058CF2B64E}" type="datetimeFigureOut">
              <a:rPr lang="en-US" smtClean="0"/>
              <a:pPr/>
              <a:t>11/2/2022</a:t>
            </a:fld>
            <a:endParaRPr lang="en-US" dirty="0"/>
          </a:p>
        </p:txBody>
      </p:sp>
      <p:sp>
        <p:nvSpPr>
          <p:cNvPr id="6" name="Slide Number Placeholder 5"/>
          <p:cNvSpPr>
            <a:spLocks noGrp="1"/>
          </p:cNvSpPr>
          <p:nvPr>
            <p:ph type="sldNum" sz="quarter" idx="4"/>
          </p:nvPr>
        </p:nvSpPr>
        <p:spPr>
          <a:xfrm>
            <a:off x="10221686" y="6311901"/>
            <a:ext cx="1284514" cy="306614"/>
          </a:xfrm>
          <a:prstGeom prst="rect">
            <a:avLst/>
          </a:prstGeom>
        </p:spPr>
        <p:txBody>
          <a:bodyPr vert="horz" lIns="91440" tIns="45720" rIns="91440" bIns="45720" rtlCol="0" anchor="ctr"/>
          <a:lstStyle>
            <a:lvl1pPr algn="ctr">
              <a:defRPr sz="2800" b="1">
                <a:solidFill>
                  <a:schemeClr val="bg1"/>
                </a:solidFill>
                <a:latin typeface="Arial" panose="020B0604020202020204" pitchFamily="34" charset="0"/>
                <a:cs typeface="Arial" panose="020B0604020202020204" pitchFamily="34" charset="0"/>
              </a:defRPr>
            </a:lvl1pPr>
          </a:lstStyle>
          <a:p>
            <a:fld id="{C1BA44F0-F23A-4079-B50A-0328FF6F7871}" type="slidenum">
              <a:rPr lang="en-US" smtClean="0"/>
              <a:pPr/>
              <a:t>‹#›</a:t>
            </a:fld>
            <a:endParaRPr lang="en-US" dirty="0"/>
          </a:p>
        </p:txBody>
      </p:sp>
    </p:spTree>
    <p:extLst>
      <p:ext uri="{BB962C8B-B14F-4D97-AF65-F5344CB8AC3E}">
        <p14:creationId xmlns:p14="http://schemas.microsoft.com/office/powerpoint/2010/main" val="17283948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l" defTabSz="914400" rtl="0" eaLnBrk="1" latinLnBrk="0" hangingPunct="1">
        <a:lnSpc>
          <a:spcPct val="90000"/>
        </a:lnSpc>
        <a:spcBef>
          <a:spcPct val="0"/>
        </a:spcBef>
        <a:buNone/>
        <a:defRPr sz="4400" b="1" kern="1200">
          <a:solidFill>
            <a:srgbClr val="55943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hyperlink" Target="https://www.nppostgradtraining.com/2022-annual-consortium-conference-resource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openxmlformats.org/officeDocument/2006/relationships/hyperlink" Target="https://researchoutreach.org/articles/pain-care-role-social-class-nurses-patient-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dailynurse.com/self-care-important/" TargetMode="Externa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16/j.outlook.2019.09.00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nam.edu/valid-reliable-survey-instruments-measure-burnout-well-work-related-dimensions/" TargetMode="External"/><Relationship Id="rId4" Type="http://schemas.openxmlformats.org/officeDocument/2006/relationships/hyperlink" Target="https://www.dvm360.com/view/team-meeting-tool-12-phases-burnou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hc1.iad1.qualtrics.com/jfe/form/SV_aXJSq8GtGQwpw46"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0233D792-91D7-8847-9C4B-09F96357BC0A}"/>
              </a:ext>
            </a:extLst>
          </p:cNvPr>
          <p:cNvSpPr txBox="1">
            <a:spLocks/>
          </p:cNvSpPr>
          <p:nvPr/>
        </p:nvSpPr>
        <p:spPr>
          <a:xfrm>
            <a:off x="289505" y="6417380"/>
            <a:ext cx="432956" cy="3802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1AB07C4-F4AD-C942-BAEA-67B4CA5A8891}"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object 2">
            <a:extLst>
              <a:ext uri="{FF2B5EF4-FFF2-40B4-BE49-F238E27FC236}">
                <a16:creationId xmlns:a16="http://schemas.microsoft.com/office/drawing/2014/main" id="{5B52C613-044F-0D48-9251-6DE5C075E5B4}"/>
              </a:ext>
            </a:extLst>
          </p:cNvPr>
          <p:cNvSpPr txBox="1"/>
          <p:nvPr/>
        </p:nvSpPr>
        <p:spPr>
          <a:xfrm>
            <a:off x="289506" y="2349781"/>
            <a:ext cx="11597694" cy="4172533"/>
          </a:xfrm>
          <a:prstGeom prst="rect">
            <a:avLst/>
          </a:prstGeom>
        </p:spPr>
        <p:txBody>
          <a:bodyPr vert="horz" wrap="square" lIns="0" tIns="0" rIns="0" bIns="0" rtlCol="0">
            <a:noAutofit/>
          </a:bodyPr>
          <a:lstStyle/>
          <a:p>
            <a:pPr marL="0" marR="0" lvl="0" indent="0" algn="ctr" defTabSz="914400" rtl="0" eaLnBrk="1" fontAlgn="auto" latinLnBrk="0" hangingPunct="1">
              <a:lnSpc>
                <a:spcPts val="5400"/>
              </a:lnSpc>
              <a:spcBef>
                <a:spcPts val="900"/>
              </a:spcBef>
              <a:spcAft>
                <a:spcPts val="3600"/>
              </a:spcAft>
              <a:buClrTx/>
              <a:buSzTx/>
              <a:buFontTx/>
              <a:buNone/>
              <a:tabLst/>
              <a:defRPr/>
            </a:pPr>
            <a:r>
              <a:rPr kumimoji="0" lang="en-US" sz="3400" b="1" i="0" u="none" strike="noStrike" kern="1200" cap="none" spc="-50" normalizeH="0" baseline="0" noProof="0" dirty="0" smtClean="0">
                <a:ln>
                  <a:noFill/>
                </a:ln>
                <a:solidFill>
                  <a:prstClr val="white"/>
                </a:solidFill>
                <a:effectLst/>
                <a:uLnTx/>
                <a:uFillTx/>
                <a:latin typeface="Arial Black" panose="020B0604020202020204" pitchFamily="34" charset="0"/>
                <a:ea typeface="+mn-ea"/>
                <a:cs typeface="Arial Black" panose="020B0604020202020204" pitchFamily="34" charset="0"/>
              </a:rPr>
              <a:t>November 2022 Web Café                            </a:t>
            </a:r>
            <a:r>
              <a:rPr kumimoji="0" lang="en-US" sz="3200" b="1" i="0" u="none" strike="noStrike" kern="1200" cap="none" spc="-5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Reducing Provider Burnout in a Learning </a:t>
            </a:r>
            <a:r>
              <a:rPr kumimoji="0" lang="en-US" sz="3200" b="1" i="0" u="none" strike="noStrike" kern="1200" cap="none" spc="-50" normalizeH="0" baseline="0" noProof="0" dirty="0" smtClean="0">
                <a:ln>
                  <a:noFill/>
                </a:ln>
                <a:solidFill>
                  <a:prstClr val="white"/>
                </a:solidFill>
                <a:effectLst/>
                <a:uLnTx/>
                <a:uFillTx/>
                <a:latin typeface="Arial Black" panose="020B0604020202020204" pitchFamily="34" charset="0"/>
                <a:ea typeface="+mn-ea"/>
                <a:cs typeface="Arial Black" panose="020B0604020202020204" pitchFamily="34" charset="0"/>
              </a:rPr>
              <a:t>Environment</a:t>
            </a:r>
          </a:p>
          <a:p>
            <a:pPr marL="0" marR="0" lvl="0" indent="0" algn="ctr" defTabSz="914400" rtl="0" eaLnBrk="1" fontAlgn="auto" latinLnBrk="0" hangingPunct="1">
              <a:lnSpc>
                <a:spcPct val="100000"/>
              </a:lnSpc>
              <a:spcBef>
                <a:spcPts val="900"/>
              </a:spcBef>
              <a:spcAft>
                <a:spcPts val="36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Surani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Hayre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-Kwan, DNP, MBA, FNP-BC, FACHE, </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FAANP                                      Director</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Professional Practice &amp; Nursing </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Excellence                                                           Sutter Health</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ts val="5400"/>
              </a:lnSpc>
              <a:spcBef>
                <a:spcPts val="900"/>
              </a:spcBef>
              <a:spcAft>
                <a:spcPts val="3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ts val="5400"/>
              </a:lnSpc>
              <a:spcBef>
                <a:spcPts val="900"/>
              </a:spcBef>
              <a:spcAft>
                <a:spcPts val="3600"/>
              </a:spcAft>
              <a:buClrTx/>
              <a:buSzTx/>
              <a:buFontTx/>
              <a:buNone/>
              <a:tabLst/>
              <a:defRPr/>
            </a:pPr>
            <a:endParaRPr kumimoji="0" lang="en-US" sz="3200" b="1" i="0" u="none" strike="noStrike" kern="1200" cap="none" spc="-50" normalizeH="0" baseline="0" noProof="0" dirty="0" smtClean="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ctr" defTabSz="914400" rtl="0" eaLnBrk="1" fontAlgn="auto" latinLnBrk="0" hangingPunct="1">
              <a:lnSpc>
                <a:spcPts val="5400"/>
              </a:lnSpc>
              <a:spcBef>
                <a:spcPts val="900"/>
              </a:spcBef>
              <a:spcAft>
                <a:spcPts val="3600"/>
              </a:spcAft>
              <a:buClrTx/>
              <a:buSzTx/>
              <a:buFontTx/>
              <a:buNone/>
              <a:tabLst/>
              <a:defRPr/>
            </a:pPr>
            <a:endParaRPr kumimoji="0" lang="en-US" sz="3200" b="1" i="0" u="none" strike="noStrike" kern="1200" cap="none" spc="-50" normalizeH="0" baseline="0" noProof="0" dirty="0" smtClean="0">
              <a:ln>
                <a:noFill/>
              </a:ln>
              <a:solidFill>
                <a:prstClr val="white"/>
              </a:solidFill>
              <a:effectLst/>
              <a:uLnTx/>
              <a:uFillTx/>
              <a:latin typeface="Arial Black" panose="020B0604020202020204" pitchFamily="34" charset="0"/>
              <a:ea typeface="+mn-ea"/>
              <a:cs typeface="Arial Black" panose="020B0604020202020204" pitchFamily="34" charset="0"/>
            </a:endParaRPr>
          </a:p>
        </p:txBody>
      </p:sp>
    </p:spTree>
    <p:extLst>
      <p:ext uri="{BB962C8B-B14F-4D97-AF65-F5344CB8AC3E}">
        <p14:creationId xmlns:p14="http://schemas.microsoft.com/office/powerpoint/2010/main" val="73135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302E83-5904-4458-A22B-2212177961D9}"/>
              </a:ext>
            </a:extLst>
          </p:cNvPr>
          <p:cNvGrpSpPr/>
          <p:nvPr/>
        </p:nvGrpSpPr>
        <p:grpSpPr>
          <a:xfrm rot="1325489">
            <a:off x="8988864" y="642788"/>
            <a:ext cx="2709742" cy="1848281"/>
            <a:chOff x="6266985" y="199870"/>
            <a:chExt cx="5376854" cy="3959535"/>
          </a:xfrm>
        </p:grpSpPr>
        <p:pic>
          <p:nvPicPr>
            <p:cNvPr id="29702" name="Picture 6" descr="Vector Illustration - Envelope with postage stamps. EPS Clipart gg62126117  - GoGraph">
              <a:extLst>
                <a:ext uri="{FF2B5EF4-FFF2-40B4-BE49-F238E27FC236}">
                  <a16:creationId xmlns:a16="http://schemas.microsoft.com/office/drawing/2014/main" id="{800C899F-F729-48A2-A278-195C1A47F9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66985" y="199870"/>
              <a:ext cx="5376854" cy="3959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7B6629-33D0-438E-9724-1E45DF227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766" y="2404497"/>
              <a:ext cx="4765288" cy="1520731"/>
            </a:xfrm>
            <a:prstGeom prst="rect">
              <a:avLst/>
            </a:prstGeom>
          </p:spPr>
        </p:pic>
      </p:grpSp>
      <p:sp>
        <p:nvSpPr>
          <p:cNvPr id="3" name="Content Placeholder 2">
            <a:extLst>
              <a:ext uri="{FF2B5EF4-FFF2-40B4-BE49-F238E27FC236}">
                <a16:creationId xmlns:a16="http://schemas.microsoft.com/office/drawing/2014/main" id="{3E3CAE95-FF79-4AD2-B050-16975DFDBF42}"/>
              </a:ext>
            </a:extLst>
          </p:cNvPr>
          <p:cNvSpPr>
            <a:spLocks noGrp="1"/>
          </p:cNvSpPr>
          <p:nvPr>
            <p:ph idx="1"/>
          </p:nvPr>
        </p:nvSpPr>
        <p:spPr>
          <a:xfrm>
            <a:off x="400758" y="936702"/>
            <a:ext cx="11390484" cy="4656968"/>
          </a:xfrm>
        </p:spPr>
        <p:txBody>
          <a:bodyPr/>
          <a:lstStyle/>
          <a:p>
            <a:pPr marL="0" indent="0" algn="l">
              <a:buNone/>
            </a:pPr>
            <a:r>
              <a:rPr lang="en-US" sz="3400" dirty="0">
                <a:solidFill>
                  <a:srgbClr val="236192"/>
                </a:solidFill>
                <a:effectLst/>
                <a:latin typeface="MV Boli" panose="02000500030200090000" pitchFamily="2" charset="0"/>
                <a:cs typeface="MV Boli" panose="02000500030200090000" pitchFamily="2" charset="0"/>
              </a:rPr>
              <a:t>Dear Max and kids,</a:t>
            </a:r>
          </a:p>
          <a:p>
            <a:pPr marL="0" indent="0" algn="l">
              <a:buNone/>
            </a:pPr>
            <a:r>
              <a:rPr lang="en-US" sz="3400" dirty="0">
                <a:solidFill>
                  <a:srgbClr val="236192"/>
                </a:solidFill>
                <a:effectLst/>
                <a:latin typeface="MV Boli" panose="02000500030200090000" pitchFamily="2" charset="0"/>
                <a:cs typeface="MV Boli" panose="02000500030200090000" pitchFamily="2" charset="0"/>
              </a:rPr>
              <a:t>I want to thank you for sharing your wife and mom with us at the clinic. Lately, she's put in a lot of long hours-including nights and weekends. I'm positive she would have rather spent those hours with you because she constantly talks about how much she loves you. Please know the work your mom does is important and helps the patients in our clinic get better. I really appreciate your mom and her quality work.</a:t>
            </a:r>
          </a:p>
          <a:p>
            <a:pPr marL="0" indent="0" algn="r">
              <a:buNone/>
            </a:pPr>
            <a:r>
              <a:rPr lang="en-US" sz="3400" dirty="0">
                <a:solidFill>
                  <a:srgbClr val="236192"/>
                </a:solidFill>
                <a:effectLst/>
                <a:latin typeface="MV Boli" panose="02000500030200090000" pitchFamily="2" charset="0"/>
                <a:cs typeface="MV Boli" panose="02000500030200090000" pitchFamily="2" charset="0"/>
              </a:rPr>
              <a:t>-Olivia</a:t>
            </a:r>
          </a:p>
          <a:p>
            <a:pPr marL="0" indent="0">
              <a:buNone/>
            </a:pPr>
            <a:endParaRPr lang="en-US" sz="3400" dirty="0">
              <a:solidFill>
                <a:srgbClr val="236192"/>
              </a:solidFill>
              <a:latin typeface="MV Boli" panose="02000500030200090000" pitchFamily="2" charset="0"/>
              <a:cs typeface="MV Boli" panose="02000500030200090000" pitchFamily="2" charset="0"/>
            </a:endParaRPr>
          </a:p>
        </p:txBody>
      </p:sp>
      <p:sp>
        <p:nvSpPr>
          <p:cNvPr id="5" name="TextBox 4">
            <a:extLst>
              <a:ext uri="{FF2B5EF4-FFF2-40B4-BE49-F238E27FC236}">
                <a16:creationId xmlns:a16="http://schemas.microsoft.com/office/drawing/2014/main" id="{EE9B5E2D-4044-49E6-9A39-926C89CF95DF}"/>
              </a:ext>
            </a:extLst>
          </p:cNvPr>
          <p:cNvSpPr txBox="1"/>
          <p:nvPr/>
        </p:nvSpPr>
        <p:spPr>
          <a:xfrm>
            <a:off x="400758" y="6025264"/>
            <a:ext cx="2456896" cy="246221"/>
          </a:xfrm>
          <a:prstGeom prst="rect">
            <a:avLst/>
          </a:prstGeom>
          <a:noFill/>
        </p:spPr>
        <p:txBody>
          <a:bodyPr wrap="square">
            <a:spAutoFit/>
          </a:bodyPr>
          <a:lstStyle/>
          <a:p>
            <a:r>
              <a:rPr lang="en-US" sz="1000" dirty="0"/>
              <a:t>Source: Todd Hendricks (Studer Group)</a:t>
            </a:r>
          </a:p>
        </p:txBody>
      </p:sp>
    </p:spTree>
    <p:extLst>
      <p:ext uri="{BB962C8B-B14F-4D97-AF65-F5344CB8AC3E}">
        <p14:creationId xmlns:p14="http://schemas.microsoft.com/office/powerpoint/2010/main" val="179030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986A5-A7D1-4022-BAC0-885FB7A141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79595-CE9C-423F-A92B-EB271DD7D582}"/>
              </a:ext>
            </a:extLst>
          </p:cNvPr>
          <p:cNvSpPr>
            <a:spLocks noGrp="1"/>
          </p:cNvSpPr>
          <p:nvPr>
            <p:ph type="title"/>
          </p:nvPr>
        </p:nvSpPr>
        <p:spPr>
          <a:xfrm>
            <a:off x="630936" y="4544570"/>
            <a:ext cx="3344528" cy="1703830"/>
          </a:xfrm>
        </p:spPr>
        <p:txBody>
          <a:bodyPr vert="horz" lIns="91440" tIns="45720" rIns="91440" bIns="45720" rtlCol="0" anchor="ctr">
            <a:normAutofit/>
          </a:bodyPr>
          <a:lstStyle/>
          <a:p>
            <a:r>
              <a:rPr lang="en-US" dirty="0"/>
              <a:t>Shared Experiences</a:t>
            </a:r>
          </a:p>
        </p:txBody>
      </p:sp>
      <p:pic>
        <p:nvPicPr>
          <p:cNvPr id="5" name="Picture 2" descr="Rocket in his bubble bath | Buffalo check christmas decor, Christmas door  decorations, Elf fun">
            <a:extLst>
              <a:ext uri="{FF2B5EF4-FFF2-40B4-BE49-F238E27FC236}">
                <a16:creationId xmlns:a16="http://schemas.microsoft.com/office/drawing/2014/main" id="{D20B172C-88D3-43A7-B0C9-760D1F5988F4}"/>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4"/>
          <a:stretch/>
        </p:blipFill>
        <p:spPr bwMode="auto">
          <a:xfrm>
            <a:off x="20" y="-1"/>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noFill/>
          <a:extLst>
            <a:ext uri="{909E8E84-426E-40DD-AFC4-6F175D3DCCD1}">
              <a14:hiddenFill xmlns:a14="http://schemas.microsoft.com/office/drawing/2010/main">
                <a:solidFill>
                  <a:srgbClr val="FFFFFF"/>
                </a:solidFill>
              </a14:hiddenFill>
            </a:ext>
          </a:extLst>
        </p:spPr>
      </p:pic>
      <p:pic>
        <p:nvPicPr>
          <p:cNvPr id="6" name="Picture 18" descr="DEMDACO White Back Honey Badger Children's Plush Beanbag Stuffed Animal Toy  - Walmart.com">
            <a:extLst>
              <a:ext uri="{FF2B5EF4-FFF2-40B4-BE49-F238E27FC236}">
                <a16:creationId xmlns:a16="http://schemas.microsoft.com/office/drawing/2014/main" id="{5B545051-A8B9-4B23-A7E4-136257BC12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4"/>
          <a:stretch/>
        </p:blipFill>
        <p:spPr bwMode="auto">
          <a:xfrm flipH="1">
            <a:off x="4064748" y="0"/>
            <a:ext cx="4040921" cy="4173167"/>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Monster Valentine Box | Skip To My Lou">
            <a:extLst>
              <a:ext uri="{FF2B5EF4-FFF2-40B4-BE49-F238E27FC236}">
                <a16:creationId xmlns:a16="http://schemas.microsoft.com/office/drawing/2014/main" id="{0E945C86-2953-493F-A230-95598E6AAD7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
          <a:stretch/>
        </p:blipFill>
        <p:spPr bwMode="auto">
          <a:xfrm>
            <a:off x="8194953" y="-1"/>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noFill/>
          <a:extLst>
            <a:ext uri="{909E8E84-426E-40DD-AFC4-6F175D3DCCD1}">
              <a14:hiddenFill xmlns:a14="http://schemas.microsoft.com/office/drawing/2010/main">
                <a:solidFill>
                  <a:srgbClr val="FFFFFF"/>
                </a:solidFill>
              </a14:hiddenFill>
            </a:ext>
          </a:extLst>
        </p:spPr>
      </p:pic>
      <p:sp>
        <p:nvSpPr>
          <p:cNvPr id="13"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22904" y="5413767"/>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9F29A-D3F1-4872-9C51-51FE5C6E16C8}"/>
              </a:ext>
            </a:extLst>
          </p:cNvPr>
          <p:cNvSpPr>
            <a:spLocks noGrp="1"/>
          </p:cNvSpPr>
          <p:nvPr>
            <p:ph idx="1"/>
          </p:nvPr>
        </p:nvSpPr>
        <p:spPr>
          <a:xfrm>
            <a:off x="4413582" y="4544570"/>
            <a:ext cx="7147481" cy="1703830"/>
          </a:xfrm>
        </p:spPr>
        <p:txBody>
          <a:bodyPr vert="horz" lIns="91440" tIns="45720" rIns="91440" bIns="45720" rtlCol="0" anchor="ctr">
            <a:normAutofit/>
          </a:bodyPr>
          <a:lstStyle/>
          <a:p>
            <a:r>
              <a:rPr lang="en-US" sz="2200" dirty="0"/>
              <a:t>Sense of belonging</a:t>
            </a:r>
          </a:p>
          <a:p>
            <a:r>
              <a:rPr lang="en-US" sz="2200" dirty="0"/>
              <a:t>Team engagement</a:t>
            </a:r>
          </a:p>
          <a:p>
            <a:endParaRPr lang="en-US" sz="2200" dirty="0"/>
          </a:p>
        </p:txBody>
      </p:sp>
      <p:pic>
        <p:nvPicPr>
          <p:cNvPr id="9" name="Picture 8" descr="Milk Chocolate Medium Hearts">
            <a:extLst>
              <a:ext uri="{FF2B5EF4-FFF2-40B4-BE49-F238E27FC236}">
                <a16:creationId xmlns:a16="http://schemas.microsoft.com/office/drawing/2014/main" id="{5FC4EF4A-5B18-4CC5-A491-E039DD49D71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3740">
            <a:off x="10275048" y="3202459"/>
            <a:ext cx="1769959" cy="1769959"/>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Party Horn Images – Browse 59,669 Stock Photos, Vectors, and Video | Adobe  Stock">
            <a:extLst>
              <a:ext uri="{FF2B5EF4-FFF2-40B4-BE49-F238E27FC236}">
                <a16:creationId xmlns:a16="http://schemas.microsoft.com/office/drawing/2014/main" id="{426D8A9D-CFD3-4910-8C3A-C8A650FD73B4}"/>
              </a:ext>
            </a:extLst>
          </p:cNvPr>
          <p:cNvPicPr>
            <a:picLocks noChangeAspect="1" noChangeArrowheads="1"/>
          </p:cNvPicPr>
          <p:nvPr/>
        </p:nvPicPr>
        <p:blipFill rotWithShape="1">
          <a:blip r:embed="rId8" cstate="print">
            <a:clrChange>
              <a:clrFrom>
                <a:srgbClr val="FAFAF8"/>
              </a:clrFrom>
              <a:clrTo>
                <a:srgbClr val="FAFAF8">
                  <a:alpha val="0"/>
                </a:srgbClr>
              </a:clrTo>
            </a:clrChange>
            <a:extLst>
              <a:ext uri="{28A0092B-C50C-407E-A947-70E740481C1C}">
                <a14:useLocalDpi xmlns:a14="http://schemas.microsoft.com/office/drawing/2010/main" val="0"/>
              </a:ext>
            </a:extLst>
          </a:blip>
          <a:srcRect/>
          <a:stretch/>
        </p:blipFill>
        <p:spPr bwMode="auto">
          <a:xfrm flipH="1">
            <a:off x="7979341" y="5237171"/>
            <a:ext cx="4209611" cy="158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8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37AA-8B3A-4294-B19A-2BB572A0038E}"/>
              </a:ext>
            </a:extLst>
          </p:cNvPr>
          <p:cNvSpPr>
            <a:spLocks noGrp="1"/>
          </p:cNvSpPr>
          <p:nvPr>
            <p:ph type="title"/>
          </p:nvPr>
        </p:nvSpPr>
        <p:spPr>
          <a:xfrm>
            <a:off x="5450889" y="629266"/>
            <a:ext cx="6101032" cy="1676603"/>
          </a:xfrm>
        </p:spPr>
        <p:txBody>
          <a:bodyPr vert="horz" lIns="91440" tIns="45720" rIns="91440" bIns="45720" rtlCol="0" anchor="ctr">
            <a:normAutofit/>
          </a:bodyPr>
          <a:lstStyle/>
          <a:p>
            <a:r>
              <a:rPr lang="en-US" dirty="0"/>
              <a:t>Stage 2: </a:t>
            </a:r>
            <a:br>
              <a:rPr lang="en-US" dirty="0"/>
            </a:br>
            <a:r>
              <a:rPr lang="en-US" dirty="0"/>
              <a:t>Working Harder</a:t>
            </a:r>
          </a:p>
        </p:txBody>
      </p:sp>
      <p:graphicFrame>
        <p:nvGraphicFramePr>
          <p:cNvPr id="7" name="Content Placeholder 2">
            <a:extLst>
              <a:ext uri="{FF2B5EF4-FFF2-40B4-BE49-F238E27FC236}">
                <a16:creationId xmlns:a16="http://schemas.microsoft.com/office/drawing/2014/main" id="{1A09898B-E47C-E7FD-E75A-A1E649D5A426}"/>
              </a:ext>
            </a:extLst>
          </p:cNvPr>
          <p:cNvGraphicFramePr>
            <a:graphicFrameLocks noGrp="1"/>
          </p:cNvGraphicFramePr>
          <p:nvPr>
            <p:ph idx="1"/>
            <p:extLst>
              <p:ext uri="{D42A27DB-BD31-4B8C-83A1-F6EECF244321}">
                <p14:modId xmlns:p14="http://schemas.microsoft.com/office/powerpoint/2010/main" val="21197712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tall building with windows&#10;&#10;Description automatically generated with low confidence">
            <a:extLst>
              <a:ext uri="{FF2B5EF4-FFF2-40B4-BE49-F238E27FC236}">
                <a16:creationId xmlns:a16="http://schemas.microsoft.com/office/drawing/2014/main" id="{B0C0FC68-5BE5-4538-B02F-A1F1F9BC6D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pic>
        <p:nvPicPr>
          <p:cNvPr id="8" name="Picture 2" descr="Flames Clipart Images | Free Download | PNG Transparent Background - Pngtree">
            <a:extLst>
              <a:ext uri="{FF2B5EF4-FFF2-40B4-BE49-F238E27FC236}">
                <a16:creationId xmlns:a16="http://schemas.microsoft.com/office/drawing/2014/main" id="{433A5FF8-37F0-4ADF-A292-571EA8BC3815}"/>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5431" y="917226"/>
            <a:ext cx="457200" cy="457200"/>
          </a:xfrm>
          <a:prstGeom prst="flowChartConnector">
            <a:avLst/>
          </a:prstGeom>
          <a:noFill/>
          <a:ln w="28575">
            <a:solidFill>
              <a:srgbClr val="00A4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04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23B9-F5B0-4C75-A68C-A55017274349}"/>
              </a:ext>
            </a:extLst>
          </p:cNvPr>
          <p:cNvSpPr>
            <a:spLocks noGrp="1"/>
          </p:cNvSpPr>
          <p:nvPr>
            <p:ph type="title"/>
          </p:nvPr>
        </p:nvSpPr>
        <p:spPr>
          <a:xfrm>
            <a:off x="399061" y="29534"/>
            <a:ext cx="10563720" cy="914400"/>
          </a:xfrm>
        </p:spPr>
        <p:txBody>
          <a:bodyPr/>
          <a:lstStyle/>
          <a:p>
            <a:r>
              <a:rPr lang="en-US" dirty="0"/>
              <a:t>Identifying the Issue</a:t>
            </a:r>
          </a:p>
        </p:txBody>
      </p:sp>
      <p:graphicFrame>
        <p:nvGraphicFramePr>
          <p:cNvPr id="6" name="Table 6">
            <a:extLst>
              <a:ext uri="{FF2B5EF4-FFF2-40B4-BE49-F238E27FC236}">
                <a16:creationId xmlns:a16="http://schemas.microsoft.com/office/drawing/2014/main" id="{62A84C6D-9440-4232-AF4B-E15D8D6FD679}"/>
              </a:ext>
            </a:extLst>
          </p:cNvPr>
          <p:cNvGraphicFramePr>
            <a:graphicFrameLocks noGrp="1"/>
          </p:cNvGraphicFramePr>
          <p:nvPr>
            <p:ph idx="1"/>
            <p:extLst>
              <p:ext uri="{D42A27DB-BD31-4B8C-83A1-F6EECF244321}">
                <p14:modId xmlns:p14="http://schemas.microsoft.com/office/powerpoint/2010/main" val="3207755753"/>
              </p:ext>
            </p:extLst>
          </p:nvPr>
        </p:nvGraphicFramePr>
        <p:xfrm>
          <a:off x="399061" y="1070023"/>
          <a:ext cx="11301873" cy="5114684"/>
        </p:xfrm>
        <a:graphic>
          <a:graphicData uri="http://schemas.openxmlformats.org/drawingml/2006/table">
            <a:tbl>
              <a:tblPr firstRow="1" bandRow="1">
                <a:tableStyleId>{5C22544A-7EE6-4342-B048-85BDC9FD1C3A}</a:tableStyleId>
              </a:tblPr>
              <a:tblGrid>
                <a:gridCol w="1196826">
                  <a:extLst>
                    <a:ext uri="{9D8B030D-6E8A-4147-A177-3AD203B41FA5}">
                      <a16:colId xmlns:a16="http://schemas.microsoft.com/office/drawing/2014/main" val="2608011565"/>
                    </a:ext>
                  </a:extLst>
                </a:gridCol>
                <a:gridCol w="3368349">
                  <a:extLst>
                    <a:ext uri="{9D8B030D-6E8A-4147-A177-3AD203B41FA5}">
                      <a16:colId xmlns:a16="http://schemas.microsoft.com/office/drawing/2014/main" val="981768278"/>
                    </a:ext>
                  </a:extLst>
                </a:gridCol>
                <a:gridCol w="3368349">
                  <a:extLst>
                    <a:ext uri="{9D8B030D-6E8A-4147-A177-3AD203B41FA5}">
                      <a16:colId xmlns:a16="http://schemas.microsoft.com/office/drawing/2014/main" val="3556621016"/>
                    </a:ext>
                  </a:extLst>
                </a:gridCol>
                <a:gridCol w="3368349">
                  <a:extLst>
                    <a:ext uri="{9D8B030D-6E8A-4147-A177-3AD203B41FA5}">
                      <a16:colId xmlns:a16="http://schemas.microsoft.com/office/drawing/2014/main" val="345450052"/>
                    </a:ext>
                  </a:extLst>
                </a:gridCol>
              </a:tblGrid>
              <a:tr h="409805">
                <a:tc>
                  <a:txBody>
                    <a:bodyPr/>
                    <a:lstStyle/>
                    <a:p>
                      <a:endParaRPr lang="en-US" dirty="0"/>
                    </a:p>
                  </a:txBody>
                  <a:tcPr/>
                </a:tc>
                <a:tc>
                  <a:txBody>
                    <a:bodyPr/>
                    <a:lstStyle/>
                    <a:p>
                      <a:r>
                        <a:rPr lang="en-US" dirty="0"/>
                        <a:t>Symptoms</a:t>
                      </a:r>
                    </a:p>
                  </a:txBody>
                  <a:tcPr/>
                </a:tc>
                <a:tc>
                  <a:txBody>
                    <a:bodyPr/>
                    <a:lstStyle/>
                    <a:p>
                      <a:r>
                        <a:rPr lang="en-US" dirty="0"/>
                        <a:t>Causes</a:t>
                      </a:r>
                    </a:p>
                  </a:txBody>
                  <a:tcPr/>
                </a:tc>
                <a:tc>
                  <a:txBody>
                    <a:bodyPr/>
                    <a:lstStyle/>
                    <a:p>
                      <a:r>
                        <a:rPr lang="en-US" dirty="0"/>
                        <a:t>Interventions</a:t>
                      </a:r>
                    </a:p>
                  </a:txBody>
                  <a:tcPr/>
                </a:tc>
                <a:extLst>
                  <a:ext uri="{0D108BD9-81ED-4DB2-BD59-A6C34878D82A}">
                    <a16:rowId xmlns:a16="http://schemas.microsoft.com/office/drawing/2014/main" val="2256422185"/>
                  </a:ext>
                </a:extLst>
              </a:tr>
              <a:tr h="1138719">
                <a:tc>
                  <a:txBody>
                    <a:bodyPr/>
                    <a:lstStyle/>
                    <a:p>
                      <a:endParaRPr lang="en-US" dirty="0"/>
                    </a:p>
                  </a:txBody>
                  <a:tcPr/>
                </a:tc>
                <a:tc>
                  <a:txBody>
                    <a:bodyPr/>
                    <a:lstStyle/>
                    <a:p>
                      <a:r>
                        <a:rPr lang="en-US" dirty="0"/>
                        <a:t>Excessive time spent charting</a:t>
                      </a:r>
                    </a:p>
                  </a:txBody>
                  <a:tcPr/>
                </a:tc>
                <a:tc>
                  <a:txBody>
                    <a:bodyPr/>
                    <a:lstStyle/>
                    <a:p>
                      <a:pPr marL="285750" indent="-285750">
                        <a:buFont typeface="Arial" panose="020B0604020202020204" pitchFamily="34" charset="0"/>
                        <a:buChar char="•"/>
                      </a:pPr>
                      <a:r>
                        <a:rPr lang="en-US" dirty="0"/>
                        <a:t>Lack of adequate time during scheduled workday</a:t>
                      </a:r>
                    </a:p>
                    <a:p>
                      <a:pPr marL="285750" indent="-285750">
                        <a:buFont typeface="Arial" panose="020B0604020202020204" pitchFamily="34" charset="0"/>
                        <a:buChar char="•"/>
                      </a:pPr>
                      <a:r>
                        <a:rPr lang="en-US" dirty="0"/>
                        <a:t>Inefficient methods</a:t>
                      </a:r>
                    </a:p>
                  </a:txBody>
                  <a:tcPr/>
                </a:tc>
                <a:tc>
                  <a:txBody>
                    <a:bodyPr/>
                    <a:lstStyle/>
                    <a:p>
                      <a:pPr marL="285750" indent="-285750">
                        <a:buFont typeface="Arial" panose="020B0604020202020204" pitchFamily="34" charset="0"/>
                        <a:buChar char="•"/>
                      </a:pPr>
                      <a:r>
                        <a:rPr lang="en-US" dirty="0"/>
                        <a:t>Blocking schedule/ admin time</a:t>
                      </a:r>
                    </a:p>
                    <a:p>
                      <a:pPr marL="285750" indent="-285750">
                        <a:buFont typeface="Arial" panose="020B0604020202020204" pitchFamily="34" charset="0"/>
                        <a:buChar char="•"/>
                      </a:pPr>
                      <a:r>
                        <a:rPr lang="en-US" dirty="0"/>
                        <a:t>Scribe </a:t>
                      </a:r>
                    </a:p>
                    <a:p>
                      <a:pPr marL="285750" indent="-285750">
                        <a:buFont typeface="Arial" panose="020B0604020202020204" pitchFamily="34" charset="0"/>
                        <a:buChar char="•"/>
                      </a:pPr>
                      <a:r>
                        <a:rPr lang="en-US" dirty="0"/>
                        <a:t>Use of templates </a:t>
                      </a:r>
                    </a:p>
                  </a:txBody>
                  <a:tcPr/>
                </a:tc>
                <a:extLst>
                  <a:ext uri="{0D108BD9-81ED-4DB2-BD59-A6C34878D82A}">
                    <a16:rowId xmlns:a16="http://schemas.microsoft.com/office/drawing/2014/main" val="477734179"/>
                  </a:ext>
                </a:extLst>
              </a:tr>
              <a:tr h="1138719">
                <a:tc>
                  <a:txBody>
                    <a:bodyPr/>
                    <a:lstStyle/>
                    <a:p>
                      <a:endParaRPr lang="en-US" dirty="0"/>
                    </a:p>
                  </a:txBody>
                  <a:tcPr/>
                </a:tc>
                <a:tc>
                  <a:txBody>
                    <a:bodyPr/>
                    <a:lstStyle/>
                    <a:p>
                      <a:r>
                        <a:rPr lang="en-US" dirty="0"/>
                        <a:t>Spending too much time in the exam room </a:t>
                      </a:r>
                    </a:p>
                  </a:txBody>
                  <a:tcPr/>
                </a:tc>
                <a:tc>
                  <a:txBody>
                    <a:bodyPr/>
                    <a:lstStyle/>
                    <a:p>
                      <a:pPr marL="285750" indent="-285750">
                        <a:buFont typeface="Arial" panose="020B0604020202020204" pitchFamily="34" charset="0"/>
                        <a:buChar char="•"/>
                      </a:pPr>
                      <a:r>
                        <a:rPr lang="en-US" dirty="0"/>
                        <a:t>Poor time management </a:t>
                      </a:r>
                    </a:p>
                    <a:p>
                      <a:pPr marL="285750" indent="-285750">
                        <a:buFont typeface="Arial" panose="020B0604020202020204" pitchFamily="34" charset="0"/>
                        <a:buChar char="•"/>
                      </a:pPr>
                      <a:r>
                        <a:rPr lang="en-US" dirty="0"/>
                        <a:t>Not controlling the visit</a:t>
                      </a:r>
                    </a:p>
                  </a:txBody>
                  <a:tcPr/>
                </a:tc>
                <a:tc>
                  <a:txBody>
                    <a:bodyPr/>
                    <a:lstStyle/>
                    <a:p>
                      <a:pPr marL="285750" indent="-285750">
                        <a:buFont typeface="Arial" panose="020B0604020202020204" pitchFamily="34" charset="0"/>
                        <a:buChar char="•"/>
                      </a:pPr>
                      <a:r>
                        <a:rPr lang="en-US" dirty="0"/>
                        <a:t>Strategies for focusing patients on priority issues</a:t>
                      </a:r>
                    </a:p>
                    <a:p>
                      <a:pPr marL="285750" indent="-285750">
                        <a:buFont typeface="Arial" panose="020B0604020202020204" pitchFamily="34" charset="0"/>
                        <a:buChar char="•"/>
                      </a:pPr>
                      <a:r>
                        <a:rPr lang="en-US" dirty="0"/>
                        <a:t>Shadowing efficient clinicians</a:t>
                      </a:r>
                    </a:p>
                  </a:txBody>
                  <a:tcPr/>
                </a:tc>
                <a:extLst>
                  <a:ext uri="{0D108BD9-81ED-4DB2-BD59-A6C34878D82A}">
                    <a16:rowId xmlns:a16="http://schemas.microsoft.com/office/drawing/2014/main" val="4252156227"/>
                  </a:ext>
                </a:extLst>
              </a:tr>
              <a:tr h="1138719">
                <a:tc>
                  <a:txBody>
                    <a:bodyPr/>
                    <a:lstStyle/>
                    <a:p>
                      <a:endParaRPr lang="en-US" dirty="0"/>
                    </a:p>
                  </a:txBody>
                  <a:tcPr/>
                </a:tc>
                <a:tc>
                  <a:txBody>
                    <a:bodyPr/>
                    <a:lstStyle/>
                    <a:p>
                      <a:r>
                        <a:rPr lang="en-US" dirty="0"/>
                        <a:t>Struggling with what to order, dosage, next steps – looking up </a:t>
                      </a:r>
                      <a:r>
                        <a:rPr lang="en-US" i="1" dirty="0"/>
                        <a:t>everything</a:t>
                      </a:r>
                      <a:r>
                        <a:rPr lang="en-US" dirty="0"/>
                        <a:t> </a:t>
                      </a:r>
                    </a:p>
                  </a:txBody>
                  <a:tcPr/>
                </a:tc>
                <a:tc>
                  <a:txBody>
                    <a:bodyPr/>
                    <a:lstStyle/>
                    <a:p>
                      <a:r>
                        <a:rPr lang="en-US" dirty="0"/>
                        <a:t>Lack of self trust in knowledge and decision making </a:t>
                      </a:r>
                    </a:p>
                  </a:txBody>
                  <a:tcPr/>
                </a:tc>
                <a:tc>
                  <a:txBody>
                    <a:bodyPr/>
                    <a:lstStyle/>
                    <a:p>
                      <a:pPr marL="285750" indent="-285750">
                        <a:buFont typeface="Arial" panose="020B0604020202020204" pitchFamily="34" charset="0"/>
                        <a:buChar char="•"/>
                      </a:pPr>
                      <a:r>
                        <a:rPr lang="en-US" dirty="0"/>
                        <a:t>Use of clinical resources</a:t>
                      </a:r>
                    </a:p>
                    <a:p>
                      <a:pPr marL="742950" lvl="1" indent="-285750">
                        <a:buFont typeface="Arial" panose="020B0604020202020204" pitchFamily="34" charset="0"/>
                        <a:buChar char="•"/>
                      </a:pPr>
                      <a:r>
                        <a:rPr lang="en-US" sz="1200" dirty="0"/>
                        <a:t>Pocket guide</a:t>
                      </a:r>
                    </a:p>
                    <a:p>
                      <a:pPr marL="742950" lvl="1" indent="-285750">
                        <a:buFont typeface="Arial" panose="020B0604020202020204" pitchFamily="34" charset="0"/>
                        <a:buChar char="•"/>
                      </a:pPr>
                      <a:r>
                        <a:rPr lang="en-US" sz="1200" dirty="0"/>
                        <a:t>Apps</a:t>
                      </a:r>
                    </a:p>
                    <a:p>
                      <a:pPr marL="742950" lvl="1" indent="-285750">
                        <a:buFont typeface="Arial" panose="020B0604020202020204" pitchFamily="34" charset="0"/>
                        <a:buChar char="•"/>
                      </a:pPr>
                      <a:r>
                        <a:rPr lang="en-US" sz="1200" dirty="0"/>
                        <a:t>Pharmacist </a:t>
                      </a:r>
                    </a:p>
                    <a:p>
                      <a:pPr marL="285750" indent="-285750">
                        <a:buFont typeface="Arial" panose="020B0604020202020204" pitchFamily="34" charset="0"/>
                        <a:buChar char="•"/>
                      </a:pPr>
                      <a:r>
                        <a:rPr lang="en-US" dirty="0"/>
                        <a:t>Use of templates</a:t>
                      </a:r>
                    </a:p>
                  </a:txBody>
                  <a:tcPr/>
                </a:tc>
                <a:extLst>
                  <a:ext uri="{0D108BD9-81ED-4DB2-BD59-A6C34878D82A}">
                    <a16:rowId xmlns:a16="http://schemas.microsoft.com/office/drawing/2014/main" val="1968953894"/>
                  </a:ext>
                </a:extLst>
              </a:tr>
              <a:tr h="1138719">
                <a:tc>
                  <a:txBody>
                    <a:bodyPr/>
                    <a:lstStyle/>
                    <a:p>
                      <a:endParaRPr lang="en-US" dirty="0"/>
                    </a:p>
                  </a:txBody>
                  <a:tcPr/>
                </a:tc>
                <a:tc>
                  <a:txBody>
                    <a:bodyPr/>
                    <a:lstStyle/>
                    <a:p>
                      <a:r>
                        <a:rPr lang="en-US" dirty="0"/>
                        <a:t>Doing things that other staff could be doing </a:t>
                      </a:r>
                    </a:p>
                  </a:txBody>
                  <a:tcPr/>
                </a:tc>
                <a:tc>
                  <a:txBody>
                    <a:bodyPr/>
                    <a:lstStyle/>
                    <a:p>
                      <a:r>
                        <a:rPr lang="en-US" dirty="0"/>
                        <a:t>Lack of appropriate delegation </a:t>
                      </a:r>
                    </a:p>
                  </a:txBody>
                  <a:tcPr/>
                </a:tc>
                <a:tc>
                  <a:txBody>
                    <a:bodyPr/>
                    <a:lstStyle/>
                    <a:p>
                      <a:pPr marL="285750" indent="-285750">
                        <a:buFont typeface="Arial" panose="020B0604020202020204" pitchFamily="34" charset="0"/>
                        <a:buChar char="•"/>
                      </a:pPr>
                      <a:r>
                        <a:rPr lang="en-US" dirty="0"/>
                        <a:t>Clarification of staff roles and duties </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145162341"/>
                  </a:ext>
                </a:extLst>
              </a:tr>
            </a:tbl>
          </a:graphicData>
        </a:graphic>
      </p:graphicFrame>
      <p:pic>
        <p:nvPicPr>
          <p:cNvPr id="11266" name="Picture 2">
            <a:extLst>
              <a:ext uri="{FF2B5EF4-FFF2-40B4-BE49-F238E27FC236}">
                <a16:creationId xmlns:a16="http://schemas.microsoft.com/office/drawing/2014/main" id="{D0B554AE-DF77-4E84-8D14-26F5C05998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85" y="1659290"/>
            <a:ext cx="822960" cy="822960"/>
          </a:xfrm>
          <a:prstGeom prst="flowChartConnector">
            <a:avLst/>
          </a:prstGeom>
          <a:noFill/>
          <a:ln w="38100">
            <a:solidFill>
              <a:srgbClr val="236192"/>
            </a:solidFill>
          </a:ln>
          <a:extLst>
            <a:ext uri="{909E8E84-426E-40DD-AFC4-6F175D3DCCD1}">
              <a14:hiddenFill xmlns:a14="http://schemas.microsoft.com/office/drawing/2010/main">
                <a:solidFill>
                  <a:srgbClr val="FFFFFF"/>
                </a:solidFill>
              </a14:hiddenFill>
            </a:ext>
          </a:extLst>
        </p:spPr>
      </p:pic>
      <p:pic>
        <p:nvPicPr>
          <p:cNvPr id="11268" name="Picture 4" descr="Free icon &quot;Clock icon&quot;">
            <a:extLst>
              <a:ext uri="{FF2B5EF4-FFF2-40B4-BE49-F238E27FC236}">
                <a16:creationId xmlns:a16="http://schemas.microsoft.com/office/drawing/2014/main" id="{C25D07EF-90A1-410E-A63A-F8B2091A87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11" t="13571" r="14041" b="14781"/>
          <a:stretch/>
        </p:blipFill>
        <p:spPr bwMode="auto">
          <a:xfrm>
            <a:off x="609985" y="2848089"/>
            <a:ext cx="822960" cy="822960"/>
          </a:xfrm>
          <a:prstGeom prst="flowChartConnector">
            <a:avLst/>
          </a:prstGeom>
          <a:noFill/>
          <a:ln w="38100">
            <a:solidFill>
              <a:srgbClr val="236192"/>
            </a:solidFill>
          </a:ln>
          <a:extLst>
            <a:ext uri="{909E8E84-426E-40DD-AFC4-6F175D3DCCD1}">
              <a14:hiddenFill xmlns:a14="http://schemas.microsoft.com/office/drawing/2010/main">
                <a:solidFill>
                  <a:srgbClr val="FFFFFF"/>
                </a:solidFill>
              </a14:hiddenFill>
            </a:ext>
          </a:extLst>
        </p:spPr>
      </p:pic>
      <p:pic>
        <p:nvPicPr>
          <p:cNvPr id="11270" name="Picture 6" descr="Around The Library - Books Circle Icon Png - Free Transparent PNG Clipart  Images Download">
            <a:extLst>
              <a:ext uri="{FF2B5EF4-FFF2-40B4-BE49-F238E27FC236}">
                <a16:creationId xmlns:a16="http://schemas.microsoft.com/office/drawing/2014/main" id="{CBC6AA5B-97F5-4B8C-8B30-CBB8318B90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09985" y="4036888"/>
            <a:ext cx="822960" cy="822960"/>
          </a:xfrm>
          <a:prstGeom prst="flowChartConnector">
            <a:avLst/>
          </a:prstGeom>
          <a:noFill/>
          <a:ln w="38100">
            <a:solidFill>
              <a:srgbClr val="236192"/>
            </a:solidFill>
          </a:ln>
          <a:extLst>
            <a:ext uri="{909E8E84-426E-40DD-AFC4-6F175D3DCCD1}">
              <a14:hiddenFill xmlns:a14="http://schemas.microsoft.com/office/drawing/2010/main">
                <a:solidFill>
                  <a:srgbClr val="FFFFFF"/>
                </a:solidFill>
              </a14:hiddenFill>
            </a:ext>
          </a:extLst>
        </p:spPr>
      </p:pic>
      <p:pic>
        <p:nvPicPr>
          <p:cNvPr id="11272" name="Picture 8" descr="1,770 Hypertension Icon Illustrations &amp; Clip Art - iStock">
            <a:extLst>
              <a:ext uri="{FF2B5EF4-FFF2-40B4-BE49-F238E27FC236}">
                <a16:creationId xmlns:a16="http://schemas.microsoft.com/office/drawing/2014/main" id="{380F556A-F6E5-4F62-9B6F-6CB73F5B57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985" y="5225686"/>
            <a:ext cx="822960" cy="822960"/>
          </a:xfrm>
          <a:prstGeom prst="flowChartConnector">
            <a:avLst/>
          </a:prstGeom>
          <a:noFill/>
          <a:ln w="38100">
            <a:solidFill>
              <a:srgbClr val="23619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8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4760-65A0-4B2F-8B66-CE6322EDF205}"/>
              </a:ext>
            </a:extLst>
          </p:cNvPr>
          <p:cNvSpPr>
            <a:spLocks noGrp="1"/>
          </p:cNvSpPr>
          <p:nvPr>
            <p:ph type="title"/>
          </p:nvPr>
        </p:nvSpPr>
        <p:spPr/>
        <p:txBody>
          <a:bodyPr/>
          <a:lstStyle/>
          <a:p>
            <a:r>
              <a:rPr lang="en-US" dirty="0"/>
              <a:t>Normalize Mistakes</a:t>
            </a:r>
          </a:p>
        </p:txBody>
      </p:sp>
      <p:sp>
        <p:nvSpPr>
          <p:cNvPr id="3" name="Content Placeholder 2">
            <a:extLst>
              <a:ext uri="{FF2B5EF4-FFF2-40B4-BE49-F238E27FC236}">
                <a16:creationId xmlns:a16="http://schemas.microsoft.com/office/drawing/2014/main" id="{9E46BB11-5FE6-4F7A-B785-7A21052D389B}"/>
              </a:ext>
            </a:extLst>
          </p:cNvPr>
          <p:cNvSpPr>
            <a:spLocks noGrp="1"/>
          </p:cNvSpPr>
          <p:nvPr>
            <p:ph idx="1"/>
          </p:nvPr>
        </p:nvSpPr>
        <p:spPr>
          <a:xfrm>
            <a:off x="399062" y="1507787"/>
            <a:ext cx="4900526" cy="4512012"/>
          </a:xfrm>
        </p:spPr>
        <p:txBody>
          <a:bodyPr/>
          <a:lstStyle/>
          <a:p>
            <a:r>
              <a:rPr lang="en-US" sz="2800" dirty="0"/>
              <a:t>Talk about mistakes and </a:t>
            </a:r>
            <a:r>
              <a:rPr lang="en-US" sz="2800" i="1" dirty="0"/>
              <a:t>teach about mistakes </a:t>
            </a:r>
          </a:p>
          <a:p>
            <a:r>
              <a:rPr lang="en-US" sz="2800" dirty="0"/>
              <a:t>Share your own mistakes and what you’ve learned</a:t>
            </a:r>
          </a:p>
          <a:p>
            <a:r>
              <a:rPr lang="en-US" sz="2800" dirty="0"/>
              <a:t>Encourage them to share with each other and analyze type and benefit </a:t>
            </a:r>
          </a:p>
        </p:txBody>
      </p:sp>
      <p:pic>
        <p:nvPicPr>
          <p:cNvPr id="4" name="Picture 2" descr="Why Understanding These Four Types of Mistakes Can Help Us Learn | KQED">
            <a:extLst>
              <a:ext uri="{FF2B5EF4-FFF2-40B4-BE49-F238E27FC236}">
                <a16:creationId xmlns:a16="http://schemas.microsoft.com/office/drawing/2014/main" id="{CD92EDEC-B7ED-4880-9B65-766FD0F142E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21464" y="1150938"/>
            <a:ext cx="6524730" cy="460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9CE475-1224-4355-8A6B-F2E695409133}"/>
              </a:ext>
            </a:extLst>
          </p:cNvPr>
          <p:cNvSpPr txBox="1"/>
          <p:nvPr/>
        </p:nvSpPr>
        <p:spPr>
          <a:xfrm>
            <a:off x="10260265" y="5896688"/>
            <a:ext cx="1532673" cy="246221"/>
          </a:xfrm>
          <a:prstGeom prst="rect">
            <a:avLst/>
          </a:prstGeom>
          <a:noFill/>
        </p:spPr>
        <p:txBody>
          <a:bodyPr wrap="square" rtlCol="0">
            <a:spAutoFit/>
          </a:bodyPr>
          <a:lstStyle/>
          <a:p>
            <a:r>
              <a:rPr lang="en-US" sz="1000" dirty="0"/>
              <a:t>Source: Mindset Works</a:t>
            </a:r>
          </a:p>
        </p:txBody>
      </p:sp>
    </p:spTree>
    <p:extLst>
      <p:ext uri="{BB962C8B-B14F-4D97-AF65-F5344CB8AC3E}">
        <p14:creationId xmlns:p14="http://schemas.microsoft.com/office/powerpoint/2010/main" val="328503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190E-A509-4D6E-90AC-1A81599E82F0}"/>
              </a:ext>
            </a:extLst>
          </p:cNvPr>
          <p:cNvSpPr>
            <a:spLocks noGrp="1"/>
          </p:cNvSpPr>
          <p:nvPr>
            <p:ph type="title"/>
          </p:nvPr>
        </p:nvSpPr>
        <p:spPr>
          <a:xfrm>
            <a:off x="5297762" y="640080"/>
            <a:ext cx="4657344" cy="3566160"/>
          </a:xfrm>
        </p:spPr>
        <p:txBody>
          <a:bodyPr vert="horz" lIns="91440" tIns="45720" rIns="91440" bIns="45720" rtlCol="0" anchor="b">
            <a:normAutofit/>
          </a:bodyPr>
          <a:lstStyle/>
          <a:p>
            <a:r>
              <a:rPr lang="en-US" dirty="0"/>
              <a:t>“How Could I Have Missed This?” </a:t>
            </a:r>
          </a:p>
        </p:txBody>
      </p:sp>
      <p:pic>
        <p:nvPicPr>
          <p:cNvPr id="5" name="Picture 4" descr="A close-up of some bowling balls&#10;&#10;Description automatically generated with low confidence">
            <a:extLst>
              <a:ext uri="{FF2B5EF4-FFF2-40B4-BE49-F238E27FC236}">
                <a16:creationId xmlns:a16="http://schemas.microsoft.com/office/drawing/2014/main" id="{E5EE74C0-AFEC-414A-9B49-612BD6B3F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9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D051-E0A4-4EFD-A6F5-4A24755F71ED}"/>
              </a:ext>
            </a:extLst>
          </p:cNvPr>
          <p:cNvSpPr>
            <a:spLocks noGrp="1"/>
          </p:cNvSpPr>
          <p:nvPr>
            <p:ph type="title"/>
          </p:nvPr>
        </p:nvSpPr>
        <p:spPr>
          <a:xfrm>
            <a:off x="5459767" y="629268"/>
            <a:ext cx="6092154" cy="1286160"/>
          </a:xfrm>
        </p:spPr>
        <p:txBody>
          <a:bodyPr vert="horz" lIns="91440" tIns="45720" rIns="91440" bIns="45720" rtlCol="0" anchor="b">
            <a:noAutofit/>
          </a:bodyPr>
          <a:lstStyle/>
          <a:p>
            <a:r>
              <a:rPr lang="en-US" dirty="0"/>
              <a:t>Stage 3: </a:t>
            </a:r>
            <a:br>
              <a:rPr lang="en-US" dirty="0"/>
            </a:br>
            <a:r>
              <a:rPr lang="en-US" dirty="0"/>
              <a:t>Neglecting Their Needs</a:t>
            </a:r>
          </a:p>
        </p:txBody>
      </p:sp>
      <p:graphicFrame>
        <p:nvGraphicFramePr>
          <p:cNvPr id="12" name="Content Placeholder 2">
            <a:extLst>
              <a:ext uri="{FF2B5EF4-FFF2-40B4-BE49-F238E27FC236}">
                <a16:creationId xmlns:a16="http://schemas.microsoft.com/office/drawing/2014/main" id="{BF9388FA-7362-EE5D-E095-F59FA3CA3894}"/>
              </a:ext>
            </a:extLst>
          </p:cNvPr>
          <p:cNvGraphicFramePr>
            <a:graphicFrameLocks noGrp="1"/>
          </p:cNvGraphicFramePr>
          <p:nvPr>
            <p:ph idx="1"/>
            <p:extLst>
              <p:ext uri="{D42A27DB-BD31-4B8C-83A1-F6EECF244321}">
                <p14:modId xmlns:p14="http://schemas.microsoft.com/office/powerpoint/2010/main" val="297132796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erson holding a container&#10;&#10;Description automatically generated with low confidence">
            <a:extLst>
              <a:ext uri="{FF2B5EF4-FFF2-40B4-BE49-F238E27FC236}">
                <a16:creationId xmlns:a16="http://schemas.microsoft.com/office/drawing/2014/main" id="{88BCDAC2-E418-45F9-AA11-1405D5DEC0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18252"/>
            </a:solidFill>
          </a:ln>
        </p:spPr>
        <p:style>
          <a:lnRef idx="1">
            <a:schemeClr val="accent1"/>
          </a:lnRef>
          <a:fillRef idx="0">
            <a:schemeClr val="accent1"/>
          </a:fillRef>
          <a:effectRef idx="0">
            <a:schemeClr val="accent1"/>
          </a:effectRef>
          <a:fontRef idx="minor">
            <a:schemeClr val="tx1"/>
          </a:fontRef>
        </p:style>
      </p:cxnSp>
      <p:pic>
        <p:nvPicPr>
          <p:cNvPr id="7" name="Picture 2" descr="Flames Clipart Images | Free Download | PNG Transparent Background - Pngtree">
            <a:extLst>
              <a:ext uri="{FF2B5EF4-FFF2-40B4-BE49-F238E27FC236}">
                <a16:creationId xmlns:a16="http://schemas.microsoft.com/office/drawing/2014/main" id="{E48CF65E-F25E-406B-AE09-875A182E556D}"/>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5431" y="713040"/>
            <a:ext cx="457200" cy="457200"/>
          </a:xfrm>
          <a:prstGeom prst="flowChartConnector">
            <a:avLst/>
          </a:prstGeom>
          <a:noFill/>
          <a:ln w="28575">
            <a:solidFill>
              <a:srgbClr val="00A4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1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8010-158A-427A-AC24-907FD6C3939F}"/>
              </a:ext>
            </a:extLst>
          </p:cNvPr>
          <p:cNvSpPr>
            <a:spLocks noGrp="1"/>
          </p:cNvSpPr>
          <p:nvPr>
            <p:ph type="title"/>
          </p:nvPr>
        </p:nvSpPr>
        <p:spPr/>
        <p:txBody>
          <a:bodyPr/>
          <a:lstStyle/>
          <a:p>
            <a:r>
              <a:rPr lang="en-US" dirty="0"/>
              <a:t>Curated Areas for Self-Care</a:t>
            </a:r>
          </a:p>
        </p:txBody>
      </p:sp>
      <p:pic>
        <p:nvPicPr>
          <p:cNvPr id="5" name="Picture 4">
            <a:extLst>
              <a:ext uri="{FF2B5EF4-FFF2-40B4-BE49-F238E27FC236}">
                <a16:creationId xmlns:a16="http://schemas.microsoft.com/office/drawing/2014/main" id="{03DC3726-28A0-4F10-A458-60CD34C09F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71655" y="1418847"/>
            <a:ext cx="2240280" cy="2240280"/>
          </a:xfrm>
          <a:prstGeom prst="rect">
            <a:avLst/>
          </a:prstGeom>
        </p:spPr>
      </p:pic>
      <p:pic>
        <p:nvPicPr>
          <p:cNvPr id="7" name="Picture 6">
            <a:extLst>
              <a:ext uri="{FF2B5EF4-FFF2-40B4-BE49-F238E27FC236}">
                <a16:creationId xmlns:a16="http://schemas.microsoft.com/office/drawing/2014/main" id="{1EF7832D-214D-4DC0-B44D-9359B6C216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46019" y="1418847"/>
            <a:ext cx="2240280" cy="2240280"/>
          </a:xfrm>
          <a:prstGeom prst="rect">
            <a:avLst/>
          </a:prstGeom>
        </p:spPr>
      </p:pic>
      <p:pic>
        <p:nvPicPr>
          <p:cNvPr id="7170" name="Picture 2" descr="Book Lending Library | Tapestry Community Church">
            <a:extLst>
              <a:ext uri="{FF2B5EF4-FFF2-40B4-BE49-F238E27FC236}">
                <a16:creationId xmlns:a16="http://schemas.microsoft.com/office/drawing/2014/main" id="{8482DA56-96FB-4EDD-8DAA-B3E11F5BB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127" y="3750567"/>
            <a:ext cx="224028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 Master Guide to the Office Snack Station - Healthy Vending Blog">
            <a:extLst>
              <a:ext uri="{FF2B5EF4-FFF2-40B4-BE49-F238E27FC236}">
                <a16:creationId xmlns:a16="http://schemas.microsoft.com/office/drawing/2014/main" id="{BD083D62-8BA7-4690-B151-B0CF2F99BCB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9061" y="1418847"/>
            <a:ext cx="224028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ound Wooden Picnic Table with Detached Benches">
            <a:extLst>
              <a:ext uri="{FF2B5EF4-FFF2-40B4-BE49-F238E27FC236}">
                <a16:creationId xmlns:a16="http://schemas.microsoft.com/office/drawing/2014/main" id="{0DABC00B-4782-4BEC-9D8A-40FBC8DC181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9771655" y="3750567"/>
            <a:ext cx="224028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iagram&#10;&#10;Description automatically generated">
            <a:extLst>
              <a:ext uri="{FF2B5EF4-FFF2-40B4-BE49-F238E27FC236}">
                <a16:creationId xmlns:a16="http://schemas.microsoft.com/office/drawing/2014/main" id="{495D3989-7B39-4232-9D8B-397ED1977D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5723" y="3750567"/>
            <a:ext cx="2240280" cy="2240280"/>
          </a:xfrm>
          <a:prstGeom prst="rect">
            <a:avLst/>
          </a:prstGeom>
          <a:ln>
            <a:solidFill>
              <a:schemeClr val="accent1"/>
            </a:solidFill>
          </a:ln>
        </p:spPr>
      </p:pic>
      <p:pic>
        <p:nvPicPr>
          <p:cNvPr id="7190" name="Picture 22" descr="A Healthy Beginning for the Office of Well-Being">
            <a:extLst>
              <a:ext uri="{FF2B5EF4-FFF2-40B4-BE49-F238E27FC236}">
                <a16:creationId xmlns:a16="http://schemas.microsoft.com/office/drawing/2014/main" id="{BCB0777D-C702-4684-A8FB-2211A111F90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098531" y="141884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7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880C-A4FA-4BC1-967B-A3604DDE57DA}"/>
              </a:ext>
            </a:extLst>
          </p:cNvPr>
          <p:cNvSpPr>
            <a:spLocks noGrp="1"/>
          </p:cNvSpPr>
          <p:nvPr>
            <p:ph type="title"/>
          </p:nvPr>
        </p:nvSpPr>
        <p:spPr/>
        <p:txBody>
          <a:bodyPr/>
          <a:lstStyle/>
          <a:p>
            <a:r>
              <a:rPr lang="en-US" dirty="0"/>
              <a:t>Zen Den</a:t>
            </a:r>
          </a:p>
        </p:txBody>
      </p:sp>
      <p:graphicFrame>
        <p:nvGraphicFramePr>
          <p:cNvPr id="5" name="Table 5">
            <a:extLst>
              <a:ext uri="{FF2B5EF4-FFF2-40B4-BE49-F238E27FC236}">
                <a16:creationId xmlns:a16="http://schemas.microsoft.com/office/drawing/2014/main" id="{3BF207AF-48E8-4073-87FE-A793655DD6FB}"/>
              </a:ext>
            </a:extLst>
          </p:cNvPr>
          <p:cNvGraphicFramePr>
            <a:graphicFrameLocks noGrp="1"/>
          </p:cNvGraphicFramePr>
          <p:nvPr>
            <p:extLst>
              <p:ext uri="{D42A27DB-BD31-4B8C-83A1-F6EECF244321}">
                <p14:modId xmlns:p14="http://schemas.microsoft.com/office/powerpoint/2010/main" val="3658680561"/>
              </p:ext>
            </p:extLst>
          </p:nvPr>
        </p:nvGraphicFramePr>
        <p:xfrm>
          <a:off x="4757726" y="2384337"/>
          <a:ext cx="6361826" cy="3572328"/>
        </p:xfrm>
        <a:graphic>
          <a:graphicData uri="http://schemas.openxmlformats.org/drawingml/2006/table">
            <a:tbl>
              <a:tblPr firstRow="1" bandRow="1">
                <a:tableStyleId>{5C22544A-7EE6-4342-B048-85BDC9FD1C3A}</a:tableStyleId>
              </a:tblPr>
              <a:tblGrid>
                <a:gridCol w="4309580">
                  <a:extLst>
                    <a:ext uri="{9D8B030D-6E8A-4147-A177-3AD203B41FA5}">
                      <a16:colId xmlns:a16="http://schemas.microsoft.com/office/drawing/2014/main" val="2423891632"/>
                    </a:ext>
                  </a:extLst>
                </a:gridCol>
                <a:gridCol w="2052246">
                  <a:extLst>
                    <a:ext uri="{9D8B030D-6E8A-4147-A177-3AD203B41FA5}">
                      <a16:colId xmlns:a16="http://schemas.microsoft.com/office/drawing/2014/main" val="3474022258"/>
                    </a:ext>
                  </a:extLst>
                </a:gridCol>
              </a:tblGrid>
              <a:tr h="446541">
                <a:tc>
                  <a:txBody>
                    <a:bodyPr/>
                    <a:lstStyle/>
                    <a:p>
                      <a:r>
                        <a:rPr lang="en-US" sz="2200" dirty="0"/>
                        <a:t>Item</a:t>
                      </a:r>
                    </a:p>
                  </a:txBody>
                  <a:tcPr/>
                </a:tc>
                <a:tc>
                  <a:txBody>
                    <a:bodyPr/>
                    <a:lstStyle/>
                    <a:p>
                      <a:r>
                        <a:rPr lang="en-US" sz="2200" dirty="0"/>
                        <a:t>Cost</a:t>
                      </a:r>
                    </a:p>
                  </a:txBody>
                  <a:tcPr/>
                </a:tc>
                <a:extLst>
                  <a:ext uri="{0D108BD9-81ED-4DB2-BD59-A6C34878D82A}">
                    <a16:rowId xmlns:a16="http://schemas.microsoft.com/office/drawing/2014/main" val="1707784635"/>
                  </a:ext>
                </a:extLst>
              </a:tr>
              <a:tr h="446541">
                <a:tc>
                  <a:txBody>
                    <a:bodyPr/>
                    <a:lstStyle/>
                    <a:p>
                      <a:r>
                        <a:rPr lang="en-US" sz="2200" dirty="0"/>
                        <a:t>Plant</a:t>
                      </a:r>
                    </a:p>
                  </a:txBody>
                  <a:tcPr/>
                </a:tc>
                <a:tc>
                  <a:txBody>
                    <a:bodyPr/>
                    <a:lstStyle/>
                    <a:p>
                      <a:r>
                        <a:rPr lang="en-US" sz="2200" dirty="0"/>
                        <a:t>$20</a:t>
                      </a:r>
                    </a:p>
                  </a:txBody>
                  <a:tcPr/>
                </a:tc>
                <a:extLst>
                  <a:ext uri="{0D108BD9-81ED-4DB2-BD59-A6C34878D82A}">
                    <a16:rowId xmlns:a16="http://schemas.microsoft.com/office/drawing/2014/main" val="1826812384"/>
                  </a:ext>
                </a:extLst>
              </a:tr>
              <a:tr h="446541">
                <a:tc>
                  <a:txBody>
                    <a:bodyPr/>
                    <a:lstStyle/>
                    <a:p>
                      <a:r>
                        <a:rPr lang="en-US" sz="2200" dirty="0"/>
                        <a:t>Cell phone charging station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$20</a:t>
                      </a:r>
                    </a:p>
                  </a:txBody>
                  <a:tcPr/>
                </a:tc>
                <a:extLst>
                  <a:ext uri="{0D108BD9-81ED-4DB2-BD59-A6C34878D82A}">
                    <a16:rowId xmlns:a16="http://schemas.microsoft.com/office/drawing/2014/main" val="2528478378"/>
                  </a:ext>
                </a:extLst>
              </a:tr>
              <a:tr h="446541">
                <a:tc>
                  <a:txBody>
                    <a:bodyPr/>
                    <a:lstStyle/>
                    <a:p>
                      <a:r>
                        <a:rPr lang="en-US" sz="2200" dirty="0"/>
                        <a:t>Essential oils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$20</a:t>
                      </a:r>
                    </a:p>
                  </a:txBody>
                  <a:tcPr/>
                </a:tc>
                <a:extLst>
                  <a:ext uri="{0D108BD9-81ED-4DB2-BD59-A6C34878D82A}">
                    <a16:rowId xmlns:a16="http://schemas.microsoft.com/office/drawing/2014/main" val="1626991828"/>
                  </a:ext>
                </a:extLst>
              </a:tr>
              <a:tr h="446541">
                <a:tc>
                  <a:txBody>
                    <a:bodyPr/>
                    <a:lstStyle/>
                    <a:p>
                      <a:r>
                        <a:rPr lang="en-US" sz="2200" dirty="0"/>
                        <a:t>Salt lamp</a:t>
                      </a:r>
                    </a:p>
                  </a:txBody>
                  <a:tcPr/>
                </a:tc>
                <a:tc>
                  <a:txBody>
                    <a:bodyPr/>
                    <a:lstStyle/>
                    <a:p>
                      <a:r>
                        <a:rPr lang="en-US" sz="2200" dirty="0"/>
                        <a:t>$20</a:t>
                      </a:r>
                    </a:p>
                  </a:txBody>
                  <a:tcPr/>
                </a:tc>
                <a:extLst>
                  <a:ext uri="{0D108BD9-81ED-4DB2-BD59-A6C34878D82A}">
                    <a16:rowId xmlns:a16="http://schemas.microsoft.com/office/drawing/2014/main" val="2785200807"/>
                  </a:ext>
                </a:extLst>
              </a:tr>
              <a:tr h="446541">
                <a:tc>
                  <a:txBody>
                    <a:bodyPr/>
                    <a:lstStyle/>
                    <a:p>
                      <a:r>
                        <a:rPr lang="en-US" sz="2200" dirty="0"/>
                        <a:t>Sound machine</a:t>
                      </a:r>
                    </a:p>
                  </a:txBody>
                  <a:tcPr/>
                </a:tc>
                <a:tc>
                  <a:txBody>
                    <a:bodyPr/>
                    <a:lstStyle/>
                    <a:p>
                      <a:r>
                        <a:rPr lang="en-US" sz="2200" dirty="0"/>
                        <a:t>$25</a:t>
                      </a:r>
                    </a:p>
                  </a:txBody>
                  <a:tcPr/>
                </a:tc>
                <a:extLst>
                  <a:ext uri="{0D108BD9-81ED-4DB2-BD59-A6C34878D82A}">
                    <a16:rowId xmlns:a16="http://schemas.microsoft.com/office/drawing/2014/main" val="2339687855"/>
                  </a:ext>
                </a:extLst>
              </a:tr>
              <a:tr h="446541">
                <a:tc>
                  <a:txBody>
                    <a:bodyPr/>
                    <a:lstStyle/>
                    <a:p>
                      <a:r>
                        <a:rPr lang="en-US" sz="2200" dirty="0"/>
                        <a:t>Wall décor </a:t>
                      </a:r>
                    </a:p>
                  </a:txBody>
                  <a:tcPr/>
                </a:tc>
                <a:tc>
                  <a:txBody>
                    <a:bodyPr/>
                    <a:lstStyle/>
                    <a:p>
                      <a:r>
                        <a:rPr lang="en-US" sz="2200" dirty="0"/>
                        <a:t>$100</a:t>
                      </a:r>
                    </a:p>
                  </a:txBody>
                  <a:tcPr/>
                </a:tc>
                <a:extLst>
                  <a:ext uri="{0D108BD9-81ED-4DB2-BD59-A6C34878D82A}">
                    <a16:rowId xmlns:a16="http://schemas.microsoft.com/office/drawing/2014/main" val="1391016042"/>
                  </a:ext>
                </a:extLst>
              </a:tr>
              <a:tr h="446541">
                <a:tc>
                  <a:txBody>
                    <a:bodyPr/>
                    <a:lstStyle/>
                    <a:p>
                      <a:r>
                        <a:rPr lang="en-US" sz="2200" dirty="0"/>
                        <a:t>Massage chair</a:t>
                      </a:r>
                    </a:p>
                  </a:txBody>
                  <a:tcPr/>
                </a:tc>
                <a:tc>
                  <a:txBody>
                    <a:bodyPr/>
                    <a:lstStyle/>
                    <a:p>
                      <a:r>
                        <a:rPr lang="en-US" sz="2200" dirty="0"/>
                        <a:t>$150 – 1,400</a:t>
                      </a:r>
                    </a:p>
                  </a:txBody>
                  <a:tcPr/>
                </a:tc>
                <a:extLst>
                  <a:ext uri="{0D108BD9-81ED-4DB2-BD59-A6C34878D82A}">
                    <a16:rowId xmlns:a16="http://schemas.microsoft.com/office/drawing/2014/main" val="3440649299"/>
                  </a:ext>
                </a:extLst>
              </a:tr>
            </a:tbl>
          </a:graphicData>
        </a:graphic>
      </p:graphicFrame>
      <p:pic>
        <p:nvPicPr>
          <p:cNvPr id="9" name="Picture 8">
            <a:extLst>
              <a:ext uri="{FF2B5EF4-FFF2-40B4-BE49-F238E27FC236}">
                <a16:creationId xmlns:a16="http://schemas.microsoft.com/office/drawing/2014/main" id="{73106593-22DD-453F-A568-B8965F924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833" y="489143"/>
            <a:ext cx="2199173" cy="1600200"/>
          </a:xfrm>
          <a:prstGeom prst="rect">
            <a:avLst/>
          </a:prstGeom>
          <a:ln w="28575">
            <a:noFill/>
          </a:ln>
        </p:spPr>
      </p:pic>
      <p:pic>
        <p:nvPicPr>
          <p:cNvPr id="10" name="Picture 9">
            <a:extLst>
              <a:ext uri="{FF2B5EF4-FFF2-40B4-BE49-F238E27FC236}">
                <a16:creationId xmlns:a16="http://schemas.microsoft.com/office/drawing/2014/main" id="{D38C990D-129B-41AD-9168-E27AE0E847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861" y="489143"/>
            <a:ext cx="2202228" cy="1600200"/>
          </a:xfrm>
          <a:prstGeom prst="rect">
            <a:avLst/>
          </a:prstGeom>
          <a:noFill/>
          <a:ln w="28575">
            <a:noFill/>
          </a:ln>
        </p:spPr>
      </p:pic>
      <p:pic>
        <p:nvPicPr>
          <p:cNvPr id="11" name="Picture 10">
            <a:extLst>
              <a:ext uri="{FF2B5EF4-FFF2-40B4-BE49-F238E27FC236}">
                <a16:creationId xmlns:a16="http://schemas.microsoft.com/office/drawing/2014/main" id="{82E0DCC6-0D7E-4AFC-96BC-EAE0B7E330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44847" y="489143"/>
            <a:ext cx="2202228" cy="1600200"/>
          </a:xfrm>
          <a:prstGeom prst="rect">
            <a:avLst/>
          </a:prstGeom>
          <a:noFill/>
          <a:ln w="28575">
            <a:noFill/>
          </a:ln>
        </p:spPr>
      </p:pic>
      <p:sp>
        <p:nvSpPr>
          <p:cNvPr id="12" name="Content Placeholder 2">
            <a:extLst>
              <a:ext uri="{FF2B5EF4-FFF2-40B4-BE49-F238E27FC236}">
                <a16:creationId xmlns:a16="http://schemas.microsoft.com/office/drawing/2014/main" id="{6D23B755-61E3-4ACA-83B4-0BB4B93845AB}"/>
              </a:ext>
            </a:extLst>
          </p:cNvPr>
          <p:cNvSpPr>
            <a:spLocks noGrp="1"/>
          </p:cNvSpPr>
          <p:nvPr>
            <p:ph idx="1"/>
          </p:nvPr>
        </p:nvSpPr>
        <p:spPr>
          <a:xfrm>
            <a:off x="399061" y="2384337"/>
            <a:ext cx="4007569" cy="3635462"/>
          </a:xfrm>
        </p:spPr>
        <p:txBody>
          <a:bodyPr/>
          <a:lstStyle/>
          <a:p>
            <a:r>
              <a:rPr lang="en-US" sz="2800" dirty="0"/>
              <a:t>Designated space</a:t>
            </a:r>
          </a:p>
          <a:p>
            <a:r>
              <a:rPr lang="en-US" sz="2800" dirty="0"/>
              <a:t>Accessible location</a:t>
            </a:r>
          </a:p>
          <a:p>
            <a:r>
              <a:rPr lang="en-US" sz="2800" dirty="0"/>
              <a:t>Relief from noise</a:t>
            </a:r>
          </a:p>
          <a:p>
            <a:r>
              <a:rPr lang="en-US" sz="2800" dirty="0"/>
              <a:t>Private or semi-private</a:t>
            </a:r>
          </a:p>
          <a:p>
            <a:r>
              <a:rPr lang="en-US" sz="2800" dirty="0"/>
              <a:t>Comfortable furnishings</a:t>
            </a:r>
          </a:p>
        </p:txBody>
      </p:sp>
    </p:spTree>
    <p:extLst>
      <p:ext uri="{BB962C8B-B14F-4D97-AF65-F5344CB8AC3E}">
        <p14:creationId xmlns:p14="http://schemas.microsoft.com/office/powerpoint/2010/main" val="376055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878D-949C-4959-B05F-0F0F4465FFD7}"/>
              </a:ext>
            </a:extLst>
          </p:cNvPr>
          <p:cNvSpPr>
            <a:spLocks noGrp="1"/>
          </p:cNvSpPr>
          <p:nvPr>
            <p:ph type="title"/>
          </p:nvPr>
        </p:nvSpPr>
        <p:spPr/>
        <p:txBody>
          <a:bodyPr/>
          <a:lstStyle/>
          <a:p>
            <a:r>
              <a:rPr lang="en-US" dirty="0"/>
              <a:t>Intentional Play and Bonding</a:t>
            </a:r>
          </a:p>
        </p:txBody>
      </p:sp>
      <p:pic>
        <p:nvPicPr>
          <p:cNvPr id="22" name="Picture 8" descr="Reading Club Pictures | Download Free Images on Unsplash">
            <a:extLst>
              <a:ext uri="{FF2B5EF4-FFF2-40B4-BE49-F238E27FC236}">
                <a16:creationId xmlns:a16="http://schemas.microsoft.com/office/drawing/2014/main" id="{BF77930A-0F8D-4D12-B3C7-31D63F3E1D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5378" y="1238250"/>
            <a:ext cx="2441448" cy="2441448"/>
          </a:xfrm>
          <a:prstGeom prst="rect">
            <a:avLst/>
          </a:prstGeom>
          <a:extLst>
            <a:ext uri="{909E8E84-426E-40DD-AFC4-6F175D3DCCD1}">
              <a14:hiddenFill xmlns:a14="http://schemas.microsoft.com/office/drawing/2010/main">
                <a:solidFill>
                  <a:srgbClr val="FFFFFF"/>
                </a:solidFill>
              </a14:hiddenFill>
            </a:ext>
          </a:extLst>
        </p:spPr>
      </p:pic>
      <p:pic>
        <p:nvPicPr>
          <p:cNvPr id="23" name="Picture 24" descr="Top 10 Health Benefits of Board Games while Social Distancing">
            <a:extLst>
              <a:ext uri="{FF2B5EF4-FFF2-40B4-BE49-F238E27FC236}">
                <a16:creationId xmlns:a16="http://schemas.microsoft.com/office/drawing/2014/main" id="{1B76EDB2-A797-4403-B07F-4240E51B011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1"/>
          <a:stretch/>
        </p:blipFill>
        <p:spPr bwMode="auto">
          <a:xfrm>
            <a:off x="605378" y="3779310"/>
            <a:ext cx="2441448" cy="2441448"/>
          </a:xfrm>
          <a:prstGeom prst="rect">
            <a:avLst/>
          </a:prstGeom>
          <a:extLst>
            <a:ext uri="{909E8E84-426E-40DD-AFC4-6F175D3DCCD1}">
              <a14:hiddenFill xmlns:a14="http://schemas.microsoft.com/office/drawing/2010/main">
                <a:solidFill>
                  <a:srgbClr val="FFFFFF"/>
                </a:solidFill>
              </a14:hiddenFill>
            </a:ext>
          </a:extLst>
        </p:spPr>
      </p:pic>
      <p:pic>
        <p:nvPicPr>
          <p:cNvPr id="24" name="Picture 20" descr="The Ultimate Comparison of 160gsm Bullet Journal Notebooks | Stationery Nerd">
            <a:extLst>
              <a:ext uri="{FF2B5EF4-FFF2-40B4-BE49-F238E27FC236}">
                <a16:creationId xmlns:a16="http://schemas.microsoft.com/office/drawing/2014/main" id="{B2288A66-167C-4C6F-8745-F473E90371F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393469" y="3779310"/>
            <a:ext cx="2441448" cy="2441448"/>
          </a:xfrm>
          <a:prstGeom prst="rect">
            <a:avLst/>
          </a:prstGeom>
          <a:extLst>
            <a:ext uri="{909E8E84-426E-40DD-AFC4-6F175D3DCCD1}">
              <a14:hiddenFill xmlns:a14="http://schemas.microsoft.com/office/drawing/2010/main">
                <a:solidFill>
                  <a:srgbClr val="FFFFFF"/>
                </a:solidFill>
              </a14:hiddenFill>
            </a:ext>
          </a:extLst>
        </p:spPr>
      </p:pic>
      <p:pic>
        <p:nvPicPr>
          <p:cNvPr id="25" name="Picture 32" descr="Yogamatters Eco Everyday Yoga Mat (Navy Blue) : Amazon.co.uk: Sports &amp;  Outdoors">
            <a:extLst>
              <a:ext uri="{FF2B5EF4-FFF2-40B4-BE49-F238E27FC236}">
                <a16:creationId xmlns:a16="http://schemas.microsoft.com/office/drawing/2014/main" id="{F14ADF60-208D-41C5-B255-D5E4C1BE29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469" y="1238250"/>
            <a:ext cx="2441448" cy="2441448"/>
          </a:xfrm>
          <a:prstGeom prst="rect">
            <a:avLst/>
          </a:prstGeom>
          <a:extLst>
            <a:ext uri="{909E8E84-426E-40DD-AFC4-6F175D3DCCD1}">
              <a14:hiddenFill xmlns:a14="http://schemas.microsoft.com/office/drawing/2010/main">
                <a:solidFill>
                  <a:srgbClr val="FFFFFF"/>
                </a:solidFill>
              </a14:hiddenFill>
            </a:ext>
          </a:extLst>
        </p:spPr>
      </p:pic>
      <p:pic>
        <p:nvPicPr>
          <p:cNvPr id="26" name="Picture 2" descr="School brings in therapy dogs to ease students' stress before exams | The  Daily World">
            <a:extLst>
              <a:ext uri="{FF2B5EF4-FFF2-40B4-BE49-F238E27FC236}">
                <a16:creationId xmlns:a16="http://schemas.microsoft.com/office/drawing/2014/main" id="{98CA7555-3154-475A-9567-6C5A9BA71D6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53595" y="1238250"/>
            <a:ext cx="4982507" cy="498250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2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60733" y="962889"/>
            <a:ext cx="8785076" cy="632754"/>
          </a:xfrm>
          <a:prstGeom prst="rect">
            <a:avLst/>
          </a:prstGeom>
        </p:spPr>
        <p:txBody>
          <a:bodyPr/>
          <a:lstStyle>
            <a:lvl1pPr algn="ctr" rtl="0" eaLnBrk="0" fontAlgn="base" hangingPunct="0">
              <a:spcBef>
                <a:spcPct val="0"/>
              </a:spcBef>
              <a:spcAft>
                <a:spcPct val="0"/>
              </a:spcAft>
              <a:defRPr sz="3000" kern="1200">
                <a:solidFill>
                  <a:schemeClr val="tx1"/>
                </a:solidFill>
                <a:latin typeface="Californian FB" pitchFamily="18" charset="0"/>
                <a:ea typeface="+mj-ea"/>
                <a:cs typeface="+mj-cs"/>
              </a:defRPr>
            </a:lvl1pPr>
            <a:lvl2pPr algn="ctr" rtl="0" eaLnBrk="0" fontAlgn="base" hangingPunct="0">
              <a:spcBef>
                <a:spcPct val="0"/>
              </a:spcBef>
              <a:spcAft>
                <a:spcPct val="0"/>
              </a:spcAft>
              <a:defRPr sz="2800">
                <a:solidFill>
                  <a:schemeClr val="tx1"/>
                </a:solidFill>
                <a:latin typeface="Californian FB" pitchFamily="18" charset="0"/>
              </a:defRPr>
            </a:lvl2pPr>
            <a:lvl3pPr algn="ctr" rtl="0" eaLnBrk="0" fontAlgn="base" hangingPunct="0">
              <a:spcBef>
                <a:spcPct val="0"/>
              </a:spcBef>
              <a:spcAft>
                <a:spcPct val="0"/>
              </a:spcAft>
              <a:defRPr sz="2800">
                <a:solidFill>
                  <a:schemeClr val="tx1"/>
                </a:solidFill>
                <a:latin typeface="Californian FB" pitchFamily="18" charset="0"/>
              </a:defRPr>
            </a:lvl3pPr>
            <a:lvl4pPr algn="ctr" rtl="0" eaLnBrk="0" fontAlgn="base" hangingPunct="0">
              <a:spcBef>
                <a:spcPct val="0"/>
              </a:spcBef>
              <a:spcAft>
                <a:spcPct val="0"/>
              </a:spcAft>
              <a:defRPr sz="2800">
                <a:solidFill>
                  <a:schemeClr val="tx1"/>
                </a:solidFill>
                <a:latin typeface="Californian FB" pitchFamily="18" charset="0"/>
              </a:defRPr>
            </a:lvl4pPr>
            <a:lvl5pPr algn="ctr" rtl="0" eaLnBrk="0" fontAlgn="base" hangingPunct="0">
              <a:spcBef>
                <a:spcPct val="0"/>
              </a:spcBef>
              <a:spcAft>
                <a:spcPct val="0"/>
              </a:spcAft>
              <a:defRPr sz="2800">
                <a:solidFill>
                  <a:schemeClr val="tx1"/>
                </a:solidFill>
                <a:latin typeface="Californian FB"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rPr>
              <a:t>Get the Most Out of Your Zoom Experience</a:t>
            </a:r>
          </a:p>
        </p:txBody>
      </p:sp>
      <p:sp>
        <p:nvSpPr>
          <p:cNvPr id="4" name="Content Placeholder 2"/>
          <p:cNvSpPr txBox="1">
            <a:spLocks/>
          </p:cNvSpPr>
          <p:nvPr/>
        </p:nvSpPr>
        <p:spPr>
          <a:xfrm>
            <a:off x="1660734" y="1658089"/>
            <a:ext cx="9007266" cy="4320126"/>
          </a:xfrm>
          <a:prstGeom prst="rect">
            <a:avLst/>
          </a:prstGeom>
        </p:spPr>
        <p:txBody>
          <a:bodyPr/>
          <a:lstStyle>
            <a:lvl1pPr marL="0" indent="0" algn="l" rtl="0" eaLnBrk="0" fontAlgn="base" hangingPunct="0">
              <a:spcBef>
                <a:spcPct val="20000"/>
              </a:spcBef>
              <a:spcAft>
                <a:spcPct val="0"/>
              </a:spcAft>
              <a:buFont typeface="Arial" charset="0"/>
              <a:buNone/>
              <a:defRPr sz="2000" kern="1200">
                <a:solidFill>
                  <a:schemeClr val="tx1"/>
                </a:solidFill>
                <a:latin typeface="Californian FB" pitchFamily="18"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fornian FB" pitchFamily="18"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50000"/>
              </a:lnSpc>
              <a:spcBef>
                <a:spcPts val="300"/>
              </a:spcBef>
              <a:spcAft>
                <a:spcPct val="0"/>
              </a:spcAft>
              <a:buClrTx/>
              <a:buSzTx/>
              <a:buFont typeface="Arial" panose="020B0604020202020204" pitchFamily="34" charset="0"/>
              <a:buChar char="•"/>
              <a:tabLst/>
              <a:defRPr/>
            </a:pPr>
            <a:r>
              <a:rPr kumimoji="0" lang="en-US" sz="2400" b="0" i="0" u="none" strike="noStrike" kern="1200" cap="none" spc="-20" normalizeH="0" baseline="0" noProof="0" dirty="0">
                <a:ln>
                  <a:noFill/>
                </a:ln>
                <a:solidFill>
                  <a:srgbClr val="1F497D">
                    <a:lumMod val="75000"/>
                  </a:srgbClr>
                </a:solidFill>
                <a:effectLst/>
                <a:uLnTx/>
                <a:uFillTx/>
                <a:latin typeface="Calibri Light" panose="020F0302020204030204" pitchFamily="34" charset="0"/>
                <a:ea typeface="Cambria" panose="02040503050406030204" pitchFamily="18" charset="0"/>
                <a:cs typeface="Calibri Light" panose="020F0302020204030204" pitchFamily="34" charset="0"/>
              </a:rPr>
              <a:t>Use the Q&amp;A Button to submit questions </a:t>
            </a:r>
            <a:br>
              <a:rPr kumimoji="0" lang="en-US" sz="2400" b="0" i="0" u="none" strike="noStrike" kern="1200" cap="none" spc="-20" normalizeH="0" baseline="0" noProof="0" dirty="0">
                <a:ln>
                  <a:noFill/>
                </a:ln>
                <a:solidFill>
                  <a:srgbClr val="1F497D">
                    <a:lumMod val="75000"/>
                  </a:srgbClr>
                </a:solidFill>
                <a:effectLst/>
                <a:uLnTx/>
                <a:uFillTx/>
                <a:latin typeface="Calibri Light" panose="020F0302020204030204" pitchFamily="34" charset="0"/>
                <a:ea typeface="Cambria" panose="02040503050406030204" pitchFamily="18" charset="0"/>
                <a:cs typeface="Calibri Light" panose="020F0302020204030204" pitchFamily="34" charset="0"/>
              </a:rPr>
            </a:br>
            <a:r>
              <a:rPr kumimoji="0" lang="en-US" sz="2400" b="0" i="0" u="none" strike="noStrike" kern="1200" cap="none" spc="-20" normalizeH="0" baseline="0" noProof="0" dirty="0">
                <a:ln>
                  <a:noFill/>
                </a:ln>
                <a:solidFill>
                  <a:srgbClr val="1F497D">
                    <a:lumMod val="75000"/>
                  </a:srgbClr>
                </a:solidFill>
                <a:effectLst/>
                <a:uLnTx/>
                <a:uFillTx/>
                <a:latin typeface="Calibri Light" panose="020F0302020204030204" pitchFamily="34" charset="0"/>
                <a:ea typeface="Cambria" panose="02040503050406030204" pitchFamily="18" charset="0"/>
                <a:cs typeface="Calibri Light" panose="020F0302020204030204" pitchFamily="34" charset="0"/>
              </a:rPr>
              <a:t>during today’s session </a:t>
            </a:r>
          </a:p>
          <a:p>
            <a:pPr marL="342900" marR="0" lvl="0" indent="-342900" algn="l" defTabSz="914400" rtl="0" eaLnBrk="0" fontAlgn="base" latinLnBrk="0" hangingPunct="0">
              <a:lnSpc>
                <a:spcPct val="150000"/>
              </a:lnSpc>
              <a:spcBef>
                <a:spcPts val="3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Use the chat feature to submit technical questions.</a:t>
            </a:r>
          </a:p>
          <a:p>
            <a:pPr marL="342900" marR="0" lvl="0" indent="-342900" algn="l" defTabSz="914400" rtl="0" eaLnBrk="0" fontAlgn="base" latinLnBrk="0" hangingPunct="0">
              <a:lnSpc>
                <a:spcPct val="150000"/>
              </a:lnSpc>
              <a:spcBef>
                <a:spcPts val="3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Recording and presentations will be made available to everyone after the session at </a:t>
            </a:r>
            <a:r>
              <a:rPr kumimoji="0" lang="en-US" sz="2400" b="0" i="0" u="none" strike="noStrike" kern="1200" cap="none" spc="0" normalizeH="0" baseline="0" noProof="0" dirty="0">
                <a:ln>
                  <a:noFill/>
                </a:ln>
                <a:solidFill>
                  <a:prstClr val="black"/>
                </a:solidFill>
                <a:effectLst/>
                <a:uLnTx/>
                <a:uFillTx/>
                <a:latin typeface="Californian FB" pitchFamily="18" charset="0"/>
                <a:ea typeface="+mn-ea"/>
                <a:cs typeface="+mn-cs"/>
                <a:hlinkClick r:id="rId3"/>
              </a:rPr>
              <a:t>2022 Annual Consortium Conference Resources (nppostgradtraining.com</a:t>
            </a:r>
            <a:r>
              <a:rPr kumimoji="0" lang="en-US" sz="2400" b="0" i="0" u="none" strike="noStrike" kern="1200" cap="none" spc="0" normalizeH="0" baseline="0" noProof="0" dirty="0" smtClean="0">
                <a:ln>
                  <a:noFill/>
                </a:ln>
                <a:solidFill>
                  <a:prstClr val="black"/>
                </a:solidFill>
                <a:effectLst/>
                <a:uLnTx/>
                <a:uFillTx/>
                <a:latin typeface="Californian FB" pitchFamily="18" charset="0"/>
                <a:ea typeface="+mn-ea"/>
                <a:cs typeface="+mn-cs"/>
                <a:hlinkClick r:id="rId3"/>
              </a:rPr>
              <a:t>)</a:t>
            </a:r>
            <a:endParaRPr kumimoji="0" lang="en-US" sz="2400" b="0" i="0" u="none" strike="noStrike" kern="1200" cap="none" spc="0" normalizeH="0" baseline="0" noProof="0" dirty="0" smtClean="0">
              <a:ln>
                <a:noFill/>
              </a:ln>
              <a:solidFill>
                <a:prstClr val="black"/>
              </a:solidFill>
              <a:effectLst/>
              <a:uLnTx/>
              <a:uFillTx/>
              <a:latin typeface="Californian FB" pitchFamily="18" charset="0"/>
              <a:ea typeface="+mn-ea"/>
              <a:cs typeface="+mn-cs"/>
            </a:endParaRPr>
          </a:p>
          <a:p>
            <a:pPr marL="342900" marR="0" lvl="0" indent="-342900" algn="l" defTabSz="914400" rtl="0" eaLnBrk="0" fontAlgn="base" latinLnBrk="0" hangingPunct="0">
              <a:lnSpc>
                <a:spcPct val="150000"/>
              </a:lnSpc>
              <a:spcBef>
                <a:spcPts val="3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2060"/>
                </a:solidFill>
                <a:effectLst/>
                <a:uLnTx/>
                <a:uFillTx/>
                <a:latin typeface="Calibri Light" panose="020F0302020204030204" pitchFamily="34" charset="0"/>
                <a:ea typeface="+mn-ea"/>
                <a:cs typeface="Calibri Light" panose="020F0302020204030204" pitchFamily="34" charset="0"/>
              </a:rPr>
              <a:t>Unanswered </a:t>
            </a:r>
            <a:r>
              <a:rPr kumimoji="0" lang="en-US" sz="24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questions will be responded following the webinar and posted to the webpage</a:t>
            </a:r>
          </a:p>
          <a:p>
            <a:pPr marL="0" marR="0" lvl="0" indent="0" algn="l" defTabSz="914400" rtl="0" eaLnBrk="0" fontAlgn="base" latinLnBrk="0" hangingPunct="0">
              <a:lnSpc>
                <a:spcPct val="80000"/>
              </a:lnSpc>
              <a:spcBef>
                <a:spcPts val="300"/>
              </a:spcBef>
              <a:spcAft>
                <a:spcPct val="0"/>
              </a:spcAft>
              <a:buClrTx/>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Californian FB" pitchFamily="18" charset="0"/>
              <a:ea typeface="+mn-ea"/>
              <a:cs typeface="+mn-cs"/>
            </a:endParaRPr>
          </a:p>
          <a:p>
            <a:pPr marL="342900" marR="0" lvl="0" indent="-342900" algn="l" defTabSz="914400" rtl="0" eaLnBrk="0" fontAlgn="base" latinLnBrk="0" hangingPunct="0">
              <a:lnSpc>
                <a:spcPct val="80000"/>
              </a:lnSpc>
              <a:spcBef>
                <a:spcPts val="3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fornian FB" pitchFamily="18" charset="0"/>
              <a:ea typeface="+mn-ea"/>
              <a:cs typeface="+mn-cs"/>
            </a:endParaRPr>
          </a:p>
          <a:p>
            <a:pPr marL="0" marR="0" lvl="0" indent="0" algn="l" defTabSz="914400" rtl="0" eaLnBrk="0" fontAlgn="base" latinLnBrk="0" hangingPunct="0">
              <a:lnSpc>
                <a:spcPct val="80000"/>
              </a:lnSpc>
              <a:spcBef>
                <a:spcPts val="300"/>
              </a:spcBef>
              <a:spcAft>
                <a:spcPct val="0"/>
              </a:spcAft>
              <a:buClrTx/>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Californian FB" pitchFamily="18" charset="0"/>
              <a:ea typeface="+mn-ea"/>
              <a:cs typeface="+mn-cs"/>
            </a:endParaRPr>
          </a:p>
          <a:p>
            <a:pPr marL="285750" marR="0" lvl="0" indent="-285750" algn="l" defTabSz="914400" rtl="0" eaLnBrk="0" fontAlgn="base" latinLnBrk="0" hangingPunct="0">
              <a:lnSpc>
                <a:spcPct val="80000"/>
              </a:lnSpc>
              <a:spcBef>
                <a:spcPts val="3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fornian FB"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Californian FB" pitchFamily="18" charset="0"/>
              <a:ea typeface="+mn-ea"/>
              <a:cs typeface="+mn-cs"/>
            </a:endParaRPr>
          </a:p>
        </p:txBody>
      </p:sp>
    </p:spTree>
    <p:extLst>
      <p:ext uri="{BB962C8B-B14F-4D97-AF65-F5344CB8AC3E}">
        <p14:creationId xmlns:p14="http://schemas.microsoft.com/office/powerpoint/2010/main" val="2786155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C9B5A-8206-4DF1-9330-157A2B460888}"/>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dirty="0"/>
              <a:t>Dip Day</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3D9FDB-8599-4CB1-AD6F-F8616CDAB586}"/>
              </a:ext>
            </a:extLst>
          </p:cNvPr>
          <p:cNvSpPr>
            <a:spLocks noGrp="1"/>
          </p:cNvSpPr>
          <p:nvPr>
            <p:ph idx="1"/>
          </p:nvPr>
        </p:nvSpPr>
        <p:spPr>
          <a:xfrm>
            <a:off x="630935" y="2660904"/>
            <a:ext cx="5011107" cy="2057401"/>
          </a:xfrm>
        </p:spPr>
        <p:txBody>
          <a:bodyPr vert="horz" lIns="91440" tIns="45720" rIns="91440" bIns="45720" rtlCol="0" anchor="t">
            <a:normAutofit/>
          </a:bodyPr>
          <a:lstStyle/>
          <a:p>
            <a:r>
              <a:rPr lang="en-US" sz="2800" dirty="0"/>
              <a:t>Fun tradition! </a:t>
            </a:r>
          </a:p>
          <a:p>
            <a:r>
              <a:rPr lang="en-US" sz="2800" dirty="0"/>
              <a:t>Potluck-style</a:t>
            </a:r>
          </a:p>
          <a:p>
            <a:r>
              <a:rPr lang="en-US" sz="2800" dirty="0"/>
              <a:t>Healthy dips &amp; dippers</a:t>
            </a:r>
          </a:p>
          <a:p>
            <a:r>
              <a:rPr lang="en-US" sz="2800" dirty="0"/>
              <a:t>Free organizing apps online</a:t>
            </a:r>
          </a:p>
          <a:p>
            <a:endParaRPr lang="en-US" sz="2800" dirty="0"/>
          </a:p>
        </p:txBody>
      </p:sp>
      <p:pic>
        <p:nvPicPr>
          <p:cNvPr id="4" name="Picture 6" descr="15 Savory Dips for Memorial Day - Brit + Co">
            <a:extLst>
              <a:ext uri="{FF2B5EF4-FFF2-40B4-BE49-F238E27FC236}">
                <a16:creationId xmlns:a16="http://schemas.microsoft.com/office/drawing/2014/main" id="{B0F7618A-5657-43D0-9642-B09B82D7B1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9048" y="707758"/>
            <a:ext cx="5458968" cy="5442484"/>
          </a:xfrm>
          <a:prstGeom prst="rect">
            <a:avLst/>
          </a:prstGeom>
          <a:noFill/>
          <a:ln w="28575">
            <a:solidFill>
              <a:srgbClr val="23619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6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DC2E-DDF0-484A-854B-8A57B7D06836}"/>
              </a:ext>
            </a:extLst>
          </p:cNvPr>
          <p:cNvSpPr>
            <a:spLocks noGrp="1"/>
          </p:cNvSpPr>
          <p:nvPr>
            <p:ph type="title"/>
          </p:nvPr>
        </p:nvSpPr>
        <p:spPr>
          <a:xfrm>
            <a:off x="799583" y="437831"/>
            <a:ext cx="6088977" cy="1951682"/>
          </a:xfrm>
        </p:spPr>
        <p:txBody>
          <a:bodyPr>
            <a:noAutofit/>
          </a:bodyPr>
          <a:lstStyle/>
          <a:p>
            <a:r>
              <a:rPr lang="en-US" dirty="0"/>
              <a:t>Stage 4: </a:t>
            </a:r>
            <a:br>
              <a:rPr lang="en-US" dirty="0"/>
            </a:br>
            <a:r>
              <a:rPr lang="en-US" dirty="0"/>
              <a:t>Displacement of Conflicts</a:t>
            </a:r>
          </a:p>
        </p:txBody>
      </p:sp>
      <p:sp>
        <p:nvSpPr>
          <p:cNvPr id="3" name="Content Placeholder 2">
            <a:extLst>
              <a:ext uri="{FF2B5EF4-FFF2-40B4-BE49-F238E27FC236}">
                <a16:creationId xmlns:a16="http://schemas.microsoft.com/office/drawing/2014/main" id="{F18E3C5F-EEC8-4B0F-8655-9E90E714C11F}"/>
              </a:ext>
            </a:extLst>
          </p:cNvPr>
          <p:cNvSpPr>
            <a:spLocks noGrp="1"/>
          </p:cNvSpPr>
          <p:nvPr>
            <p:ph idx="1"/>
          </p:nvPr>
        </p:nvSpPr>
        <p:spPr>
          <a:xfrm>
            <a:off x="949476" y="2592280"/>
            <a:ext cx="5398838" cy="2903737"/>
          </a:xfrm>
        </p:spPr>
        <p:txBody>
          <a:bodyPr/>
          <a:lstStyle/>
          <a:p>
            <a:r>
              <a:rPr lang="en-US" sz="2800" dirty="0"/>
              <a:t>Avoiding their problems</a:t>
            </a:r>
          </a:p>
          <a:p>
            <a:r>
              <a:rPr lang="en-US" sz="2800" dirty="0"/>
              <a:t>Dismissing their problems</a:t>
            </a:r>
          </a:p>
          <a:p>
            <a:r>
              <a:rPr lang="en-US" sz="2800" dirty="0"/>
              <a:t>Blaming others </a:t>
            </a:r>
          </a:p>
          <a:p>
            <a:r>
              <a:rPr lang="en-US" sz="2800" dirty="0"/>
              <a:t>Feeling threatened and anxious</a:t>
            </a:r>
          </a:p>
        </p:txBody>
      </p:sp>
      <p:pic>
        <p:nvPicPr>
          <p:cNvPr id="4" name="Picture 4" descr="Business woman making Talk to the hand gesture - isolated over white |  Freestock photos">
            <a:extLst>
              <a:ext uri="{FF2B5EF4-FFF2-40B4-BE49-F238E27FC236}">
                <a16:creationId xmlns:a16="http://schemas.microsoft.com/office/drawing/2014/main" id="{8E87AF15-F62A-4985-BE78-AE124EDEF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469" y="1296237"/>
            <a:ext cx="4418531" cy="4997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lames Clipart Images | Free Download | PNG Transparent Background - Pngtree">
            <a:extLst>
              <a:ext uri="{FF2B5EF4-FFF2-40B4-BE49-F238E27FC236}">
                <a16:creationId xmlns:a16="http://schemas.microsoft.com/office/drawing/2014/main" id="{1CBE95DC-E2FF-4358-815B-3BBA6198A22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383" y="588243"/>
            <a:ext cx="457200" cy="457200"/>
          </a:xfrm>
          <a:prstGeom prst="flowChartConnector">
            <a:avLst/>
          </a:prstGeom>
          <a:noFill/>
          <a:ln w="28575">
            <a:solidFill>
              <a:srgbClr val="00A4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8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611-F377-4AEC-94C0-10DB7E14AC70}"/>
              </a:ext>
            </a:extLst>
          </p:cNvPr>
          <p:cNvSpPr>
            <a:spLocks noGrp="1"/>
          </p:cNvSpPr>
          <p:nvPr>
            <p:ph type="title"/>
          </p:nvPr>
        </p:nvSpPr>
        <p:spPr/>
        <p:txBody>
          <a:bodyPr/>
          <a:lstStyle/>
          <a:p>
            <a:r>
              <a:rPr lang="en-US" dirty="0"/>
              <a:t>Meaningful Rounding </a:t>
            </a:r>
          </a:p>
        </p:txBody>
      </p:sp>
      <p:sp>
        <p:nvSpPr>
          <p:cNvPr id="3" name="Content Placeholder 2">
            <a:extLst>
              <a:ext uri="{FF2B5EF4-FFF2-40B4-BE49-F238E27FC236}">
                <a16:creationId xmlns:a16="http://schemas.microsoft.com/office/drawing/2014/main" id="{299CF12C-48A3-4910-833D-3946BE93261F}"/>
              </a:ext>
            </a:extLst>
          </p:cNvPr>
          <p:cNvSpPr>
            <a:spLocks noGrp="1"/>
          </p:cNvSpPr>
          <p:nvPr>
            <p:ph idx="1"/>
          </p:nvPr>
        </p:nvSpPr>
        <p:spPr>
          <a:xfrm>
            <a:off x="399061" y="1351076"/>
            <a:ext cx="5415330" cy="4695883"/>
          </a:xfrm>
        </p:spPr>
        <p:txBody>
          <a:bodyPr/>
          <a:lstStyle/>
          <a:p>
            <a:r>
              <a:rPr lang="en-US" sz="2600" dirty="0"/>
              <a:t>Open-ended questions related to where they are in their experience </a:t>
            </a:r>
          </a:p>
          <a:p>
            <a:r>
              <a:rPr lang="en-US" sz="2600" i="1" dirty="0"/>
              <a:t>“What are your thoughts on the complexity of this work?”</a:t>
            </a:r>
          </a:p>
          <a:p>
            <a:r>
              <a:rPr lang="en-US" sz="2600" i="1" dirty="0"/>
              <a:t>“What is going really well right now?”</a:t>
            </a:r>
          </a:p>
          <a:p>
            <a:r>
              <a:rPr lang="en-US" sz="2600" i="1" dirty="0"/>
              <a:t>“What are some ways you are  collaborating with your colleagues?” </a:t>
            </a:r>
          </a:p>
          <a:p>
            <a:r>
              <a:rPr lang="en-US" sz="2600" i="1" dirty="0"/>
              <a:t>“When you reflect back on the past few months, what stands out most?”</a:t>
            </a:r>
          </a:p>
          <a:p>
            <a:endParaRPr lang="en-US" sz="2600" dirty="0"/>
          </a:p>
          <a:p>
            <a:endParaRPr lang="en-US" sz="2600" dirty="0"/>
          </a:p>
          <a:p>
            <a:endParaRPr lang="en-US" sz="2600" dirty="0"/>
          </a:p>
        </p:txBody>
      </p:sp>
      <p:pic>
        <p:nvPicPr>
          <p:cNvPr id="9219" name="Picture 3" descr="Success and Professional Identity">
            <a:extLst>
              <a:ext uri="{FF2B5EF4-FFF2-40B4-BE49-F238E27FC236}">
                <a16:creationId xmlns:a16="http://schemas.microsoft.com/office/drawing/2014/main" id="{443B9D5E-86A7-4F80-B378-7AEC31E47B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14500" y="323850"/>
            <a:ext cx="5860707" cy="5594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041AFF1-E234-495D-9BD2-09AE8781C5EA}"/>
              </a:ext>
            </a:extLst>
          </p:cNvPr>
          <p:cNvSpPr txBox="1"/>
          <p:nvPr/>
        </p:nvSpPr>
        <p:spPr>
          <a:xfrm>
            <a:off x="7306855" y="6046959"/>
            <a:ext cx="4768352" cy="246221"/>
          </a:xfrm>
          <a:prstGeom prst="rect">
            <a:avLst/>
          </a:prstGeom>
          <a:noFill/>
        </p:spPr>
        <p:txBody>
          <a:bodyPr wrap="square" rtlCol="0">
            <a:spAutoFit/>
          </a:bodyPr>
          <a:lstStyle/>
          <a:p>
            <a:r>
              <a:rPr lang="en-US" sz="1000" dirty="0"/>
              <a:t>Source: National Nurse Practitioner Residency &amp; Fellowship Training Consortium</a:t>
            </a:r>
          </a:p>
        </p:txBody>
      </p:sp>
    </p:spTree>
    <p:extLst>
      <p:ext uri="{BB962C8B-B14F-4D97-AF65-F5344CB8AC3E}">
        <p14:creationId xmlns:p14="http://schemas.microsoft.com/office/powerpoint/2010/main" val="107585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5E99-28C6-4B52-B455-274C2183CAFF}"/>
              </a:ext>
            </a:extLst>
          </p:cNvPr>
          <p:cNvSpPr>
            <a:spLocks noGrp="1"/>
          </p:cNvSpPr>
          <p:nvPr>
            <p:ph type="title"/>
          </p:nvPr>
        </p:nvSpPr>
        <p:spPr/>
        <p:txBody>
          <a:bodyPr/>
          <a:lstStyle/>
          <a:p>
            <a:r>
              <a:rPr lang="en-US" dirty="0"/>
              <a:t>Addressing Emotional Intelligence</a:t>
            </a:r>
          </a:p>
        </p:txBody>
      </p:sp>
      <p:sp>
        <p:nvSpPr>
          <p:cNvPr id="4" name="Rectangle 3">
            <a:extLst>
              <a:ext uri="{FF2B5EF4-FFF2-40B4-BE49-F238E27FC236}">
                <a16:creationId xmlns:a16="http://schemas.microsoft.com/office/drawing/2014/main" id="{7F6E868A-9343-4B95-9263-D0EA7B1F156B}"/>
              </a:ext>
            </a:extLst>
          </p:cNvPr>
          <p:cNvSpPr/>
          <p:nvPr/>
        </p:nvSpPr>
        <p:spPr>
          <a:xfrm>
            <a:off x="4040800" y="2269126"/>
            <a:ext cx="2852928" cy="1618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Self-Awareness</a:t>
            </a:r>
            <a:br>
              <a:rPr lang="en-US" b="1" dirty="0"/>
            </a:br>
            <a:r>
              <a:rPr lang="en-US" dirty="0"/>
              <a:t>Ability to accurately perceive your emotions and stay aware of them as they happen </a:t>
            </a:r>
          </a:p>
        </p:txBody>
      </p:sp>
      <p:sp>
        <p:nvSpPr>
          <p:cNvPr id="5" name="Rectangle 4">
            <a:extLst>
              <a:ext uri="{FF2B5EF4-FFF2-40B4-BE49-F238E27FC236}">
                <a16:creationId xmlns:a16="http://schemas.microsoft.com/office/drawing/2014/main" id="{EFF4FC59-644D-404C-ADC2-6E6BB3221BC9}"/>
              </a:ext>
            </a:extLst>
          </p:cNvPr>
          <p:cNvSpPr/>
          <p:nvPr/>
        </p:nvSpPr>
        <p:spPr>
          <a:xfrm>
            <a:off x="8633563" y="2287671"/>
            <a:ext cx="2852928" cy="1618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t>Self Management</a:t>
            </a:r>
            <a:br>
              <a:rPr lang="en-US" sz="1600" b="1" dirty="0"/>
            </a:br>
            <a:r>
              <a:rPr lang="en-US" sz="1600" dirty="0"/>
              <a:t>Ability to use awareness of your emotions to stay flexible and positively direct your behavior</a:t>
            </a:r>
          </a:p>
        </p:txBody>
      </p:sp>
      <p:sp>
        <p:nvSpPr>
          <p:cNvPr id="6" name="Rectangle 5">
            <a:extLst>
              <a:ext uri="{FF2B5EF4-FFF2-40B4-BE49-F238E27FC236}">
                <a16:creationId xmlns:a16="http://schemas.microsoft.com/office/drawing/2014/main" id="{2D3E7866-98BF-4E3C-8E1B-78326F4946E3}"/>
              </a:ext>
            </a:extLst>
          </p:cNvPr>
          <p:cNvSpPr/>
          <p:nvPr/>
        </p:nvSpPr>
        <p:spPr>
          <a:xfrm>
            <a:off x="8633563" y="4058479"/>
            <a:ext cx="2849262" cy="1618407"/>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10000"/>
              </a:lnSpc>
            </a:pPr>
            <a:r>
              <a:rPr lang="en-US" sz="1600" b="1" dirty="0"/>
              <a:t>Relationship Management</a:t>
            </a:r>
            <a:r>
              <a:rPr lang="en-US" sz="1600" dirty="0"/>
              <a:t/>
            </a:r>
            <a:br>
              <a:rPr lang="en-US" sz="1600" dirty="0"/>
            </a:br>
            <a:r>
              <a:rPr lang="en-US" sz="1600" dirty="0"/>
              <a:t>Ability to use awareness of your emotions and the others’ emotions to manage interactions successfully</a:t>
            </a:r>
          </a:p>
        </p:txBody>
      </p:sp>
      <p:sp>
        <p:nvSpPr>
          <p:cNvPr id="7" name="Rectangle 6">
            <a:extLst>
              <a:ext uri="{FF2B5EF4-FFF2-40B4-BE49-F238E27FC236}">
                <a16:creationId xmlns:a16="http://schemas.microsoft.com/office/drawing/2014/main" id="{3DA7B71F-1FA7-474C-B824-3891C8DA2508}"/>
              </a:ext>
            </a:extLst>
          </p:cNvPr>
          <p:cNvSpPr/>
          <p:nvPr/>
        </p:nvSpPr>
        <p:spPr>
          <a:xfrm>
            <a:off x="642928" y="2269126"/>
            <a:ext cx="1618488" cy="16184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SELF</a:t>
            </a:r>
          </a:p>
        </p:txBody>
      </p:sp>
      <p:sp>
        <p:nvSpPr>
          <p:cNvPr id="8" name="Rectangle 7">
            <a:extLst>
              <a:ext uri="{FF2B5EF4-FFF2-40B4-BE49-F238E27FC236}">
                <a16:creationId xmlns:a16="http://schemas.microsoft.com/office/drawing/2014/main" id="{4BDCA50F-5719-4213-A7BB-696756DDED96}"/>
              </a:ext>
            </a:extLst>
          </p:cNvPr>
          <p:cNvSpPr/>
          <p:nvPr/>
        </p:nvSpPr>
        <p:spPr>
          <a:xfrm>
            <a:off x="642928" y="4039933"/>
            <a:ext cx="1618488" cy="16184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SOCIAL</a:t>
            </a:r>
          </a:p>
        </p:txBody>
      </p:sp>
      <p:sp>
        <p:nvSpPr>
          <p:cNvPr id="9" name="Rectangle 8">
            <a:extLst>
              <a:ext uri="{FF2B5EF4-FFF2-40B4-BE49-F238E27FC236}">
                <a16:creationId xmlns:a16="http://schemas.microsoft.com/office/drawing/2014/main" id="{E2404910-791D-48D7-849E-720684CFE395}"/>
              </a:ext>
            </a:extLst>
          </p:cNvPr>
          <p:cNvSpPr/>
          <p:nvPr/>
        </p:nvSpPr>
        <p:spPr>
          <a:xfrm>
            <a:off x="2422312" y="1563498"/>
            <a:ext cx="4471416" cy="438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Awareness</a:t>
            </a:r>
          </a:p>
        </p:txBody>
      </p:sp>
      <p:sp>
        <p:nvSpPr>
          <p:cNvPr id="10" name="Rectangle 9">
            <a:extLst>
              <a:ext uri="{FF2B5EF4-FFF2-40B4-BE49-F238E27FC236}">
                <a16:creationId xmlns:a16="http://schemas.microsoft.com/office/drawing/2014/main" id="{CE06C9F7-701E-4117-BA35-C7BCB11CC7B0}"/>
              </a:ext>
            </a:extLst>
          </p:cNvPr>
          <p:cNvSpPr/>
          <p:nvPr/>
        </p:nvSpPr>
        <p:spPr>
          <a:xfrm>
            <a:off x="7015075" y="1563498"/>
            <a:ext cx="4471416" cy="438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Management</a:t>
            </a:r>
          </a:p>
        </p:txBody>
      </p:sp>
      <p:sp>
        <p:nvSpPr>
          <p:cNvPr id="11" name="Rectangle 10">
            <a:extLst>
              <a:ext uri="{FF2B5EF4-FFF2-40B4-BE49-F238E27FC236}">
                <a16:creationId xmlns:a16="http://schemas.microsoft.com/office/drawing/2014/main" id="{FE108C55-2FDC-4540-8B83-64B6A2C2EE6A}"/>
              </a:ext>
            </a:extLst>
          </p:cNvPr>
          <p:cNvSpPr/>
          <p:nvPr/>
        </p:nvSpPr>
        <p:spPr>
          <a:xfrm>
            <a:off x="642928" y="1563497"/>
            <a:ext cx="1618488" cy="438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5080299-228F-4298-B170-FF2CD5E62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312" y="2269126"/>
            <a:ext cx="1618488" cy="1618488"/>
          </a:xfrm>
          <a:prstGeom prst="rect">
            <a:avLst/>
          </a:prstGeom>
          <a:ln w="76200">
            <a:noFill/>
          </a:ln>
        </p:spPr>
      </p:pic>
      <p:pic>
        <p:nvPicPr>
          <p:cNvPr id="13" name="Picture 2">
            <a:extLst>
              <a:ext uri="{FF2B5EF4-FFF2-40B4-BE49-F238E27FC236}">
                <a16:creationId xmlns:a16="http://schemas.microsoft.com/office/drawing/2014/main" id="{368E7288-CDCC-4D18-829B-DFE6DE1A87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p:blipFill>
        <p:spPr bwMode="auto">
          <a:xfrm flipH="1">
            <a:off x="7015075" y="2287671"/>
            <a:ext cx="1618488" cy="1618488"/>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14" name="Shape 225">
            <a:extLst>
              <a:ext uri="{FF2B5EF4-FFF2-40B4-BE49-F238E27FC236}">
                <a16:creationId xmlns:a16="http://schemas.microsoft.com/office/drawing/2014/main" id="{7CF4CF30-C9D4-4618-BA6E-7B0625253A89}"/>
              </a:ext>
            </a:extLst>
          </p:cNvPr>
          <p:cNvPicPr preferRelativeResize="0">
            <a:picLocks/>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a:stretch/>
        </p:blipFill>
        <p:spPr>
          <a:xfrm>
            <a:off x="7015075" y="4053607"/>
            <a:ext cx="1618488" cy="1618488"/>
          </a:xfrm>
          <a:prstGeom prst="rect">
            <a:avLst/>
          </a:prstGeom>
          <a:noFill/>
          <a:ln w="76200">
            <a:noFill/>
          </a:ln>
        </p:spPr>
      </p:pic>
      <p:sp>
        <p:nvSpPr>
          <p:cNvPr id="15" name="Rectangle 14">
            <a:extLst>
              <a:ext uri="{FF2B5EF4-FFF2-40B4-BE49-F238E27FC236}">
                <a16:creationId xmlns:a16="http://schemas.microsoft.com/office/drawing/2014/main" id="{D75D8BC1-927F-4F3C-B6DB-3D53C9F511D5}"/>
              </a:ext>
            </a:extLst>
          </p:cNvPr>
          <p:cNvSpPr/>
          <p:nvPr/>
        </p:nvSpPr>
        <p:spPr>
          <a:xfrm>
            <a:off x="4040800" y="4048817"/>
            <a:ext cx="2852928" cy="1618407"/>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t>Social Awareness</a:t>
            </a:r>
            <a:r>
              <a:rPr lang="en-US" sz="1600" dirty="0"/>
              <a:t/>
            </a:r>
            <a:br>
              <a:rPr lang="en-US" sz="1600" dirty="0"/>
            </a:br>
            <a:r>
              <a:rPr lang="en-US" sz="1600" dirty="0"/>
              <a:t>Ability to accurately pick up on emotions in other people and understand what is really going on</a:t>
            </a:r>
          </a:p>
        </p:txBody>
      </p:sp>
      <p:pic>
        <p:nvPicPr>
          <p:cNvPr id="16" name="Shape 225" descr="Stressed healthcare worker">
            <a:extLst>
              <a:ext uri="{FF2B5EF4-FFF2-40B4-BE49-F238E27FC236}">
                <a16:creationId xmlns:a16="http://schemas.microsoft.com/office/drawing/2014/main" id="{D09BA3A6-60F1-4070-9BE1-A81EEDCED0B1}"/>
              </a:ext>
            </a:extLst>
          </p:cNvPr>
          <p:cNvPicPr preferRelativeResize="0">
            <a:picLocks/>
          </p:cNvPicPr>
          <p:nvPr/>
        </p:nvPicPr>
        <p:blipFill rotWithShape="1">
          <a:blip r:embed="rId8" cstate="print">
            <a:extLst>
              <a:ext uri="{28A0092B-C50C-407E-A947-70E740481C1C}">
                <a14:useLocalDpi xmlns:a14="http://schemas.microsoft.com/office/drawing/2010/main" val="0"/>
              </a:ext>
            </a:extLst>
          </a:blip>
          <a:srcRect/>
          <a:stretch/>
        </p:blipFill>
        <p:spPr>
          <a:xfrm>
            <a:off x="2422312" y="4048817"/>
            <a:ext cx="1618488" cy="1618488"/>
          </a:xfrm>
          <a:prstGeom prst="rect">
            <a:avLst/>
          </a:prstGeom>
          <a:noFill/>
          <a:ln w="19050">
            <a:noFill/>
          </a:ln>
        </p:spPr>
      </p:pic>
      <p:sp>
        <p:nvSpPr>
          <p:cNvPr id="17" name="Rectangle 16">
            <a:extLst>
              <a:ext uri="{FF2B5EF4-FFF2-40B4-BE49-F238E27FC236}">
                <a16:creationId xmlns:a16="http://schemas.microsoft.com/office/drawing/2014/main" id="{E8896076-B20D-4642-A7BF-3152855DDB9D}"/>
              </a:ext>
            </a:extLst>
          </p:cNvPr>
          <p:cNvSpPr/>
          <p:nvPr/>
        </p:nvSpPr>
        <p:spPr>
          <a:xfrm>
            <a:off x="137652" y="6002135"/>
            <a:ext cx="2166491" cy="276999"/>
          </a:xfrm>
          <a:prstGeom prst="rect">
            <a:avLst/>
          </a:prstGeom>
        </p:spPr>
        <p:txBody>
          <a:bodyPr wrap="none">
            <a:spAutoFit/>
          </a:bodyPr>
          <a:lstStyle/>
          <a:p>
            <a:r>
              <a:rPr lang="en-US" sz="1200" i="1" dirty="0"/>
              <a:t>Source: Dr. Travis Bradberry</a:t>
            </a:r>
            <a:r>
              <a:rPr lang="en-US" sz="1200" dirty="0"/>
              <a:t> </a:t>
            </a:r>
          </a:p>
        </p:txBody>
      </p:sp>
    </p:spTree>
    <p:extLst>
      <p:ext uri="{BB962C8B-B14F-4D97-AF65-F5344CB8AC3E}">
        <p14:creationId xmlns:p14="http://schemas.microsoft.com/office/powerpoint/2010/main" val="140012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EB75-C97D-47DC-9D57-015EF7899542}"/>
              </a:ext>
            </a:extLst>
          </p:cNvPr>
          <p:cNvSpPr>
            <a:spLocks noGrp="1"/>
          </p:cNvSpPr>
          <p:nvPr>
            <p:ph type="title"/>
          </p:nvPr>
        </p:nvSpPr>
        <p:spPr>
          <a:xfrm>
            <a:off x="5425538" y="629268"/>
            <a:ext cx="6126383" cy="1286160"/>
          </a:xfrm>
        </p:spPr>
        <p:txBody>
          <a:bodyPr vert="horz" lIns="91440" tIns="45720" rIns="91440" bIns="45720" rtlCol="0" anchor="b">
            <a:normAutofit fontScale="90000"/>
          </a:bodyPr>
          <a:lstStyle/>
          <a:p>
            <a:r>
              <a:rPr lang="en-US" dirty="0"/>
              <a:t>Stage 5: </a:t>
            </a:r>
            <a:br>
              <a:rPr lang="en-US" dirty="0"/>
            </a:br>
            <a:r>
              <a:rPr lang="en-US" dirty="0"/>
              <a:t>Revision of Values</a:t>
            </a:r>
          </a:p>
        </p:txBody>
      </p:sp>
      <p:sp>
        <p:nvSpPr>
          <p:cNvPr id="3" name="Content Placeholder 2">
            <a:extLst>
              <a:ext uri="{FF2B5EF4-FFF2-40B4-BE49-F238E27FC236}">
                <a16:creationId xmlns:a16="http://schemas.microsoft.com/office/drawing/2014/main" id="{759BFA36-B801-46C5-B1F4-36A087D8FCF2}"/>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800" dirty="0"/>
              <a:t>Consumed by work</a:t>
            </a:r>
          </a:p>
          <a:p>
            <a:r>
              <a:rPr lang="en-US" sz="2800" dirty="0"/>
              <a:t>Prioritizing work over friends and family</a:t>
            </a:r>
          </a:p>
          <a:p>
            <a:r>
              <a:rPr lang="en-US" sz="2800" dirty="0"/>
              <a:t>Physical needs, perceptions and value systems change</a:t>
            </a:r>
          </a:p>
          <a:p>
            <a:r>
              <a:rPr lang="en-US" sz="2800" dirty="0"/>
              <a:t>The job is the new value system</a:t>
            </a:r>
          </a:p>
          <a:p>
            <a:endParaRPr lang="en-US" sz="2800" dirty="0"/>
          </a:p>
          <a:p>
            <a:endParaRPr lang="en-US" sz="2800" dirty="0"/>
          </a:p>
        </p:txBody>
      </p:sp>
      <p:pic>
        <p:nvPicPr>
          <p:cNvPr id="20484" name="Picture 4" descr="5 Signs Your Dog Is Lonely — How You Can Help">
            <a:extLst>
              <a:ext uri="{FF2B5EF4-FFF2-40B4-BE49-F238E27FC236}">
                <a16:creationId xmlns:a16="http://schemas.microsoft.com/office/drawing/2014/main" id="{2D5FEFE0-0B6C-4338-9C25-06CDDBCB96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492" name="Straight Connector 20491">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88A6C"/>
            </a:solidFill>
          </a:ln>
        </p:spPr>
        <p:style>
          <a:lnRef idx="1">
            <a:schemeClr val="accent1"/>
          </a:lnRef>
          <a:fillRef idx="0">
            <a:schemeClr val="accent1"/>
          </a:fillRef>
          <a:effectRef idx="0">
            <a:schemeClr val="accent1"/>
          </a:effectRef>
          <a:fontRef idx="minor">
            <a:schemeClr val="tx1"/>
          </a:fontRef>
        </p:style>
      </p:cxnSp>
      <p:pic>
        <p:nvPicPr>
          <p:cNvPr id="9" name="Picture 2" descr="Flames Clipart Images | Free Download | PNG Transparent Background - Pngtree">
            <a:extLst>
              <a:ext uri="{FF2B5EF4-FFF2-40B4-BE49-F238E27FC236}">
                <a16:creationId xmlns:a16="http://schemas.microsoft.com/office/drawing/2014/main" id="{77CEB10B-7DAE-4C22-B62C-A6B938C2B9E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338" y="815148"/>
            <a:ext cx="457200" cy="457200"/>
          </a:xfrm>
          <a:prstGeom prst="flowChartConnector">
            <a:avLst/>
          </a:prstGeom>
          <a:noFill/>
          <a:ln w="28575">
            <a:solidFill>
              <a:srgbClr val="00A4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7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780B7-934F-46E8-A7A8-2BCDC5A9594C}"/>
              </a:ext>
            </a:extLst>
          </p:cNvPr>
          <p:cNvSpPr>
            <a:spLocks noGrp="1"/>
          </p:cNvSpPr>
          <p:nvPr>
            <p:ph type="title"/>
          </p:nvPr>
        </p:nvSpPr>
        <p:spPr>
          <a:xfrm>
            <a:off x="838200" y="557189"/>
            <a:ext cx="2488474" cy="5567891"/>
          </a:xfrm>
        </p:spPr>
        <p:txBody>
          <a:bodyPr vert="horz" lIns="91440" tIns="45720" rIns="91440" bIns="45720" rtlCol="0" anchor="ctr">
            <a:normAutofit/>
          </a:bodyPr>
          <a:lstStyle/>
          <a:p>
            <a:r>
              <a:rPr lang="en-US" dirty="0"/>
              <a:t>Be Clear and Direct</a:t>
            </a:r>
          </a:p>
        </p:txBody>
      </p:sp>
      <p:graphicFrame>
        <p:nvGraphicFramePr>
          <p:cNvPr id="7" name="Content Placeholder 2">
            <a:extLst>
              <a:ext uri="{FF2B5EF4-FFF2-40B4-BE49-F238E27FC236}">
                <a16:creationId xmlns:a16="http://schemas.microsoft.com/office/drawing/2014/main" id="{7EC148F8-3256-6BEA-959F-1AE22D7991F4}"/>
              </a:ext>
            </a:extLst>
          </p:cNvPr>
          <p:cNvGraphicFramePr>
            <a:graphicFrameLocks noGrp="1"/>
          </p:cNvGraphicFramePr>
          <p:nvPr>
            <p:ph idx="1"/>
            <p:extLst>
              <p:ext uri="{D42A27DB-BD31-4B8C-83A1-F6EECF244321}">
                <p14:modId xmlns:p14="http://schemas.microsoft.com/office/powerpoint/2010/main" val="1000679698"/>
              </p:ext>
            </p:extLst>
          </p:nvPr>
        </p:nvGraphicFramePr>
        <p:xfrm>
          <a:off x="3779419" y="85411"/>
          <a:ext cx="8247117" cy="668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06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3EA5-81B7-4BB0-BD36-272DA7FBBF0E}"/>
              </a:ext>
            </a:extLst>
          </p:cNvPr>
          <p:cNvSpPr>
            <a:spLocks noGrp="1"/>
          </p:cNvSpPr>
          <p:nvPr>
            <p:ph type="title"/>
          </p:nvPr>
        </p:nvSpPr>
        <p:spPr/>
        <p:txBody>
          <a:bodyPr/>
          <a:lstStyle/>
          <a:p>
            <a:r>
              <a:rPr lang="en-US" dirty="0"/>
              <a:t>Measuring Impact</a:t>
            </a:r>
          </a:p>
        </p:txBody>
      </p:sp>
    </p:spTree>
    <p:extLst>
      <p:ext uri="{BB962C8B-B14F-4D97-AF65-F5344CB8AC3E}">
        <p14:creationId xmlns:p14="http://schemas.microsoft.com/office/powerpoint/2010/main" val="300657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815F-8522-4593-91D5-0DB8E2A8C1EB}"/>
              </a:ext>
            </a:extLst>
          </p:cNvPr>
          <p:cNvSpPr>
            <a:spLocks noGrp="1"/>
          </p:cNvSpPr>
          <p:nvPr>
            <p:ph type="title"/>
          </p:nvPr>
        </p:nvSpPr>
        <p:spPr/>
        <p:txBody>
          <a:bodyPr/>
          <a:lstStyle/>
          <a:p>
            <a:r>
              <a:rPr lang="en-US" dirty="0"/>
              <a:t>Survey Instruments</a:t>
            </a:r>
          </a:p>
        </p:txBody>
      </p:sp>
      <p:sp>
        <p:nvSpPr>
          <p:cNvPr id="3" name="Content Placeholder 2">
            <a:extLst>
              <a:ext uri="{FF2B5EF4-FFF2-40B4-BE49-F238E27FC236}">
                <a16:creationId xmlns:a16="http://schemas.microsoft.com/office/drawing/2014/main" id="{78F8E154-9533-4F91-9DA5-2F92219C856C}"/>
              </a:ext>
            </a:extLst>
          </p:cNvPr>
          <p:cNvSpPr>
            <a:spLocks noGrp="1"/>
          </p:cNvSpPr>
          <p:nvPr>
            <p:ph idx="1"/>
          </p:nvPr>
        </p:nvSpPr>
        <p:spPr/>
        <p:txBody>
          <a:bodyPr/>
          <a:lstStyle/>
          <a:p>
            <a:r>
              <a:rPr lang="en-US" b="1" dirty="0"/>
              <a:t>Burnout - Healthcare</a:t>
            </a:r>
          </a:p>
          <a:p>
            <a:pPr lvl="1"/>
            <a:r>
              <a:rPr lang="en-US" dirty="0"/>
              <a:t>Maslach Burnout Inventory – Human Services Survey (MBI-HSS) for Medical Personnel</a:t>
            </a:r>
          </a:p>
          <a:p>
            <a:r>
              <a:rPr lang="en-US" b="1" dirty="0"/>
              <a:t>Burnout – Any Occupational Group </a:t>
            </a:r>
          </a:p>
          <a:p>
            <a:pPr lvl="1"/>
            <a:r>
              <a:rPr lang="en-US" dirty="0"/>
              <a:t>Oldenburg Burnout Inventory</a:t>
            </a:r>
          </a:p>
          <a:p>
            <a:pPr lvl="1"/>
            <a:r>
              <a:rPr lang="en-US" dirty="0"/>
              <a:t>Single Item Burnout Measure (embedded in the Mini-Z)</a:t>
            </a:r>
          </a:p>
          <a:p>
            <a:pPr lvl="1"/>
            <a:r>
              <a:rPr lang="en-US" dirty="0"/>
              <a:t>Copenhagen Burnout Inventory </a:t>
            </a:r>
          </a:p>
          <a:p>
            <a:r>
              <a:rPr lang="en-US" b="1" dirty="0"/>
              <a:t>Composite Well-Being</a:t>
            </a:r>
          </a:p>
          <a:p>
            <a:pPr lvl="1"/>
            <a:r>
              <a:rPr lang="en-US" dirty="0"/>
              <a:t>Stanford Professional Fulfillment Index</a:t>
            </a:r>
          </a:p>
          <a:p>
            <a:pPr lvl="1"/>
            <a:r>
              <a:rPr lang="en-US" dirty="0"/>
              <a:t>Well-Being Index (WBI)</a:t>
            </a:r>
          </a:p>
        </p:txBody>
      </p:sp>
    </p:spTree>
    <p:extLst>
      <p:ext uri="{BB962C8B-B14F-4D97-AF65-F5344CB8AC3E}">
        <p14:creationId xmlns:p14="http://schemas.microsoft.com/office/powerpoint/2010/main" val="3714798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Beyond Burned Out">
            <a:extLst>
              <a:ext uri="{FF2B5EF4-FFF2-40B4-BE49-F238E27FC236}">
                <a16:creationId xmlns:a16="http://schemas.microsoft.com/office/drawing/2014/main" id="{CAB475F3-9308-4255-9722-AB5F204505B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7938"/>
            <a:ext cx="12192000" cy="68421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77FFD1-F6CF-4A11-B1AF-180D2DAAFAE4}"/>
              </a:ext>
            </a:extLst>
          </p:cNvPr>
          <p:cNvSpPr>
            <a:spLocks noGrp="1"/>
          </p:cNvSpPr>
          <p:nvPr>
            <p:ph idx="1"/>
          </p:nvPr>
        </p:nvSpPr>
        <p:spPr>
          <a:xfrm>
            <a:off x="6421821" y="4813736"/>
            <a:ext cx="5569376" cy="1206061"/>
          </a:xfrm>
        </p:spPr>
        <p:txBody>
          <a:bodyPr/>
          <a:lstStyle/>
          <a:p>
            <a:pPr marL="0" indent="0" algn="ctr">
              <a:buNone/>
            </a:pPr>
            <a:r>
              <a:rPr lang="en-US" sz="6000" dirty="0">
                <a:solidFill>
                  <a:srgbClr val="636463"/>
                </a:solidFill>
              </a:rPr>
              <a:t>QUESTIONS</a:t>
            </a:r>
          </a:p>
        </p:txBody>
      </p:sp>
    </p:spTree>
    <p:extLst>
      <p:ext uri="{BB962C8B-B14F-4D97-AF65-F5344CB8AC3E}">
        <p14:creationId xmlns:p14="http://schemas.microsoft.com/office/powerpoint/2010/main" val="199874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7FFD1-F6CF-4A11-B1AF-180D2DAAFAE4}"/>
              </a:ext>
            </a:extLst>
          </p:cNvPr>
          <p:cNvSpPr>
            <a:spLocks noGrp="1"/>
          </p:cNvSpPr>
          <p:nvPr>
            <p:ph idx="1"/>
          </p:nvPr>
        </p:nvSpPr>
        <p:spPr>
          <a:xfrm>
            <a:off x="399061" y="2676525"/>
            <a:ext cx="10814370" cy="3343274"/>
          </a:xfrm>
        </p:spPr>
        <p:txBody>
          <a:bodyPr/>
          <a:lstStyle/>
          <a:p>
            <a:pPr marL="0" indent="0" algn="ctr">
              <a:buNone/>
            </a:pPr>
            <a:r>
              <a:rPr lang="en-US" sz="6000" dirty="0">
                <a:solidFill>
                  <a:srgbClr val="636463"/>
                </a:solidFill>
              </a:rPr>
              <a:t>THANK YOU</a:t>
            </a:r>
          </a:p>
        </p:txBody>
      </p:sp>
      <p:sp>
        <p:nvSpPr>
          <p:cNvPr id="4" name="TextBox 3">
            <a:extLst>
              <a:ext uri="{FF2B5EF4-FFF2-40B4-BE49-F238E27FC236}">
                <a16:creationId xmlns:a16="http://schemas.microsoft.com/office/drawing/2014/main" id="{0577F77E-3744-4C5C-AD55-EECA18F0C509}"/>
              </a:ext>
            </a:extLst>
          </p:cNvPr>
          <p:cNvSpPr txBox="1"/>
          <p:nvPr/>
        </p:nvSpPr>
        <p:spPr>
          <a:xfrm>
            <a:off x="2879279" y="4814527"/>
            <a:ext cx="6433442" cy="1477328"/>
          </a:xfrm>
          <a:prstGeom prst="rect">
            <a:avLst/>
          </a:prstGeom>
          <a:noFill/>
        </p:spPr>
        <p:txBody>
          <a:bodyPr wrap="square" rtlCol="0">
            <a:spAutoFit/>
          </a:bodyPr>
          <a:lstStyle/>
          <a:p>
            <a:pPr algn="ctr"/>
            <a:r>
              <a:rPr lang="en-US" b="1" dirty="0">
                <a:solidFill>
                  <a:srgbClr val="636463"/>
                </a:solidFill>
              </a:rPr>
              <a:t>Surani Hayre-Kwan, DNP, MBA, FNP-BC, FACHE, FAANP</a:t>
            </a:r>
          </a:p>
          <a:p>
            <a:pPr algn="ctr"/>
            <a:r>
              <a:rPr lang="en-US" dirty="0">
                <a:solidFill>
                  <a:srgbClr val="636463"/>
                </a:solidFill>
              </a:rPr>
              <a:t>SuraniHL@sonic.net</a:t>
            </a:r>
          </a:p>
          <a:p>
            <a:pPr algn="ctr"/>
            <a:r>
              <a:rPr lang="en-US" dirty="0">
                <a:solidFill>
                  <a:srgbClr val="636463"/>
                </a:solidFill>
              </a:rPr>
              <a:t>SHayreKwan@samuelmerritt.edu</a:t>
            </a:r>
          </a:p>
          <a:p>
            <a:pPr algn="ctr"/>
            <a:r>
              <a:rPr lang="en-US" dirty="0">
                <a:solidFill>
                  <a:srgbClr val="636463"/>
                </a:solidFill>
              </a:rPr>
              <a:t>Surani.Hayre-Kwan@sutterhealth.org</a:t>
            </a:r>
          </a:p>
          <a:p>
            <a:pPr algn="ctr"/>
            <a:endParaRPr lang="en-US" b="1" dirty="0">
              <a:solidFill>
                <a:srgbClr val="636463"/>
              </a:solidFill>
            </a:endParaRPr>
          </a:p>
        </p:txBody>
      </p:sp>
    </p:spTree>
    <p:extLst>
      <p:ext uri="{BB962C8B-B14F-4D97-AF65-F5344CB8AC3E}">
        <p14:creationId xmlns:p14="http://schemas.microsoft.com/office/powerpoint/2010/main" val="191153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80D16-5B64-4F1A-AA7B-B073DBE99A20}"/>
              </a:ext>
            </a:extLst>
          </p:cNvPr>
          <p:cNvPicPr>
            <a:picLocks noChangeAspect="1"/>
          </p:cNvPicPr>
          <p:nvPr/>
        </p:nvPicPr>
        <p:blipFill rotWithShape="1">
          <a:blip r:embed="rId3" cstate="print">
            <a:alphaModFix amt="19000"/>
            <a:extLst>
              <a:ext uri="{28A0092B-C50C-407E-A947-70E740481C1C}">
                <a14:useLocalDpi xmlns:a14="http://schemas.microsoft.com/office/drawing/2010/main" val="0"/>
              </a:ext>
            </a:extLst>
          </a:blip>
          <a:srcRect/>
          <a:stretch/>
        </p:blipFill>
        <p:spPr>
          <a:xfrm>
            <a:off x="1" y="1"/>
            <a:ext cx="12192000" cy="6857999"/>
          </a:xfrm>
          <a:prstGeom prst="rect">
            <a:avLst/>
          </a:prstGeom>
          <a:solidFill>
            <a:srgbClr val="00A499"/>
          </a:solidFill>
        </p:spPr>
      </p:pic>
      <p:sp>
        <p:nvSpPr>
          <p:cNvPr id="4" name="Title 2">
            <a:extLst>
              <a:ext uri="{FF2B5EF4-FFF2-40B4-BE49-F238E27FC236}">
                <a16:creationId xmlns:a16="http://schemas.microsoft.com/office/drawing/2014/main" id="{A0ED1E2E-86CB-4059-BF72-4E4F2CD19F04}"/>
              </a:ext>
            </a:extLst>
          </p:cNvPr>
          <p:cNvSpPr txBox="1">
            <a:spLocks/>
          </p:cNvSpPr>
          <p:nvPr/>
        </p:nvSpPr>
        <p:spPr>
          <a:xfrm>
            <a:off x="502915" y="1260099"/>
            <a:ext cx="10515600" cy="2668008"/>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8800" b="0" i="0" kern="1200">
                <a:solidFill>
                  <a:schemeClr val="bg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rgbClr val="FEFFFE"/>
                </a:solidFill>
                <a:effectLst/>
                <a:uLnTx/>
                <a:uFillTx/>
                <a:latin typeface="+mn-lt"/>
                <a:ea typeface="+mj-ea"/>
                <a:cs typeface="+mj-cs"/>
              </a:rPr>
              <a:t>Provider Burnout in the Learning Environment</a:t>
            </a:r>
          </a:p>
        </p:txBody>
      </p:sp>
      <p:sp>
        <p:nvSpPr>
          <p:cNvPr id="5" name="Text Placeholder 3">
            <a:extLst>
              <a:ext uri="{FF2B5EF4-FFF2-40B4-BE49-F238E27FC236}">
                <a16:creationId xmlns:a16="http://schemas.microsoft.com/office/drawing/2014/main" id="{70A44A0A-D9A6-4D28-A2B6-C68F425A63BA}"/>
              </a:ext>
            </a:extLst>
          </p:cNvPr>
          <p:cNvSpPr txBox="1">
            <a:spLocks/>
          </p:cNvSpPr>
          <p:nvPr/>
        </p:nvSpPr>
        <p:spPr>
          <a:xfrm>
            <a:off x="495299" y="4101925"/>
            <a:ext cx="9471661" cy="16107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EFFFE"/>
                </a:solidFill>
                <a:effectLst/>
                <a:uLnTx/>
                <a:uFillTx/>
                <a:latin typeface="Arial"/>
                <a:ea typeface="+mn-ea"/>
                <a:cs typeface="+mn-cs"/>
              </a:rPr>
              <a:t>Surani Hayre-Kwan, </a:t>
            </a:r>
            <a:r>
              <a:rPr kumimoji="0" lang="en-US" sz="2400" b="0" i="0" u="none" strike="noStrike" kern="1200" cap="none" spc="0" normalizeH="0" baseline="0" noProof="0" dirty="0">
                <a:ln>
                  <a:noFill/>
                </a:ln>
                <a:solidFill>
                  <a:srgbClr val="FEFFFE"/>
                </a:solidFill>
                <a:effectLst/>
                <a:uLnTx/>
                <a:uFillTx/>
                <a:latin typeface="Arial"/>
                <a:ea typeface="+mn-ea"/>
                <a:cs typeface="+mn-cs"/>
              </a:rPr>
              <a:t>DNP, MBA, FNP-BC, FACHE, FAANP</a:t>
            </a:r>
          </a:p>
          <a:p>
            <a:pPr lvl="0">
              <a:defRPr/>
            </a:pPr>
            <a:endParaRPr lang="en-US" sz="1700" dirty="0">
              <a:solidFill>
                <a:srgbClr val="FEFFFE"/>
              </a:solidFill>
            </a:endParaRPr>
          </a:p>
          <a:p>
            <a:pPr lvl="0">
              <a:defRPr/>
            </a:pPr>
            <a:r>
              <a:rPr lang="en-US" sz="1700" dirty="0">
                <a:solidFill>
                  <a:srgbClr val="FEFFFE"/>
                </a:solidFill>
              </a:rPr>
              <a:t>Samuel Merritt University ~ Adjunct Assistant Professor</a:t>
            </a:r>
            <a:endParaRPr kumimoji="0" lang="en-US" sz="1700" b="0" i="0" u="none" strike="noStrike" kern="1200" cap="none" spc="0" normalizeH="0" baseline="0" noProof="0" dirty="0">
              <a:ln>
                <a:noFill/>
              </a:ln>
              <a:solidFill>
                <a:srgbClr val="FEFFFE"/>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FEFFFE"/>
                </a:solidFill>
                <a:effectLst/>
                <a:uLnTx/>
                <a:uFillTx/>
                <a:latin typeface="Arial"/>
                <a:ea typeface="+mn-ea"/>
                <a:cs typeface="+mn-cs"/>
              </a:rPr>
              <a:t>Sutter Health ~ Director, Professional Practice &amp; Nursing Excellence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EFFFE"/>
              </a:solidFill>
              <a:effectLst/>
              <a:uLnTx/>
              <a:uFillTx/>
              <a:latin typeface="Arial"/>
              <a:ea typeface="+mn-ea"/>
              <a:cs typeface="+mn-cs"/>
            </a:endParaRPr>
          </a:p>
        </p:txBody>
      </p:sp>
      <p:sp>
        <p:nvSpPr>
          <p:cNvPr id="6" name="Rectangle 5">
            <a:extLst>
              <a:ext uri="{FF2B5EF4-FFF2-40B4-BE49-F238E27FC236}">
                <a16:creationId xmlns:a16="http://schemas.microsoft.com/office/drawing/2014/main" id="{6B682D7C-92B0-47DD-B8B9-63AC301C03EF}"/>
              </a:ext>
            </a:extLst>
          </p:cNvPr>
          <p:cNvSpPr/>
          <p:nvPr/>
        </p:nvSpPr>
        <p:spPr>
          <a:xfrm>
            <a:off x="1" y="6352197"/>
            <a:ext cx="12191999" cy="1875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078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7FFD1-F6CF-4A11-B1AF-180D2DAAFAE4}"/>
              </a:ext>
            </a:extLst>
          </p:cNvPr>
          <p:cNvSpPr>
            <a:spLocks noGrp="1"/>
          </p:cNvSpPr>
          <p:nvPr>
            <p:ph idx="1"/>
          </p:nvPr>
        </p:nvSpPr>
        <p:spPr>
          <a:xfrm>
            <a:off x="399061" y="2676525"/>
            <a:ext cx="10814370" cy="3343274"/>
          </a:xfrm>
        </p:spPr>
        <p:txBody>
          <a:bodyPr/>
          <a:lstStyle/>
          <a:p>
            <a:pPr marL="0" indent="0" algn="ctr">
              <a:buNone/>
            </a:pPr>
            <a:r>
              <a:rPr lang="en-US" sz="6000" dirty="0">
                <a:solidFill>
                  <a:srgbClr val="636463"/>
                </a:solidFill>
              </a:rPr>
              <a:t>APPENDIX</a:t>
            </a:r>
          </a:p>
        </p:txBody>
      </p:sp>
    </p:spTree>
    <p:extLst>
      <p:ext uri="{BB962C8B-B14F-4D97-AF65-F5344CB8AC3E}">
        <p14:creationId xmlns:p14="http://schemas.microsoft.com/office/powerpoint/2010/main" val="376516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47197D-8F7C-4AED-ADB2-7F322F22DD3D}"/>
              </a:ext>
            </a:extLst>
          </p:cNvPr>
          <p:cNvGraphicFramePr>
            <a:graphicFrameLocks noGrp="1"/>
          </p:cNvGraphicFramePr>
          <p:nvPr>
            <p:ph idx="1"/>
            <p:extLst>
              <p:ext uri="{D42A27DB-BD31-4B8C-83A1-F6EECF244321}">
                <p14:modId xmlns:p14="http://schemas.microsoft.com/office/powerpoint/2010/main" val="200834374"/>
              </p:ext>
            </p:extLst>
          </p:nvPr>
        </p:nvGraphicFramePr>
        <p:xfrm>
          <a:off x="342882" y="995828"/>
          <a:ext cx="11506235" cy="5095240"/>
        </p:xfrm>
        <a:graphic>
          <a:graphicData uri="http://schemas.openxmlformats.org/drawingml/2006/table">
            <a:tbl>
              <a:tblPr firstRow="1" bandRow="1">
                <a:tableStyleId>{5C22544A-7EE6-4342-B048-85BDC9FD1C3A}</a:tableStyleId>
              </a:tblPr>
              <a:tblGrid>
                <a:gridCol w="1423775">
                  <a:extLst>
                    <a:ext uri="{9D8B030D-6E8A-4147-A177-3AD203B41FA5}">
                      <a16:colId xmlns:a16="http://schemas.microsoft.com/office/drawing/2014/main" val="205507144"/>
                    </a:ext>
                  </a:extLst>
                </a:gridCol>
                <a:gridCol w="3360820">
                  <a:extLst>
                    <a:ext uri="{9D8B030D-6E8A-4147-A177-3AD203B41FA5}">
                      <a16:colId xmlns:a16="http://schemas.microsoft.com/office/drawing/2014/main" val="1158144818"/>
                    </a:ext>
                  </a:extLst>
                </a:gridCol>
                <a:gridCol w="3360820">
                  <a:extLst>
                    <a:ext uri="{9D8B030D-6E8A-4147-A177-3AD203B41FA5}">
                      <a16:colId xmlns:a16="http://schemas.microsoft.com/office/drawing/2014/main" val="2922541054"/>
                    </a:ext>
                  </a:extLst>
                </a:gridCol>
                <a:gridCol w="3360820">
                  <a:extLst>
                    <a:ext uri="{9D8B030D-6E8A-4147-A177-3AD203B41FA5}">
                      <a16:colId xmlns:a16="http://schemas.microsoft.com/office/drawing/2014/main" val="1442063816"/>
                    </a:ext>
                  </a:extLst>
                </a:gridCol>
              </a:tblGrid>
              <a:tr h="370840">
                <a:tc>
                  <a:txBody>
                    <a:bodyPr/>
                    <a:lstStyle/>
                    <a:p>
                      <a:r>
                        <a:rPr lang="en-US" sz="1400" dirty="0"/>
                        <a:t>Stage</a:t>
                      </a:r>
                    </a:p>
                  </a:txBody>
                  <a:tcPr/>
                </a:tc>
                <a:tc>
                  <a:txBody>
                    <a:bodyPr/>
                    <a:lstStyle/>
                    <a:p>
                      <a:r>
                        <a:rPr lang="en-US" sz="1400" dirty="0"/>
                        <a:t>What it looks like</a:t>
                      </a:r>
                    </a:p>
                  </a:txBody>
                  <a:tcPr/>
                </a:tc>
                <a:tc>
                  <a:txBody>
                    <a:bodyPr/>
                    <a:lstStyle/>
                    <a:p>
                      <a:r>
                        <a:rPr lang="en-US" sz="1400" dirty="0"/>
                        <a:t>What causes it</a:t>
                      </a:r>
                    </a:p>
                  </a:txBody>
                  <a:tcPr/>
                </a:tc>
                <a:tc>
                  <a:txBody>
                    <a:bodyPr/>
                    <a:lstStyle/>
                    <a:p>
                      <a:r>
                        <a:rPr lang="en-US" sz="1400" dirty="0"/>
                        <a:t>What managers can do</a:t>
                      </a:r>
                    </a:p>
                  </a:txBody>
                  <a:tcPr/>
                </a:tc>
                <a:extLst>
                  <a:ext uri="{0D108BD9-81ED-4DB2-BD59-A6C34878D82A}">
                    <a16:rowId xmlns:a16="http://schemas.microsoft.com/office/drawing/2014/main" val="4006121290"/>
                  </a:ext>
                </a:extLst>
              </a:tr>
              <a:tr h="370840">
                <a:tc>
                  <a:txBody>
                    <a:bodyPr/>
                    <a:lstStyle/>
                    <a:p>
                      <a:pPr algn="l"/>
                      <a:r>
                        <a:rPr lang="en-US" sz="1400" b="1" dirty="0">
                          <a:solidFill>
                            <a:schemeClr val="tx1"/>
                          </a:solidFill>
                        </a:rPr>
                        <a:t>Stage 1: Proving their worth</a:t>
                      </a:r>
                    </a:p>
                  </a:txBody>
                  <a:tcPr/>
                </a:tc>
                <a:tc>
                  <a:txBody>
                    <a:bodyPr/>
                    <a:lstStyle/>
                    <a:p>
                      <a:r>
                        <a:rPr lang="en-US" sz="1400" dirty="0">
                          <a:solidFill>
                            <a:schemeClr val="tx1"/>
                          </a:solidFill>
                        </a:rPr>
                        <a:t>Enthusiasm, taking on a lot of responsibility, “above and beyond”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rPr>
                        <a:t>Feeling unaccepted; lack of confidence; feeling of unworthiness;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rPr>
                        <a:t>hindrance demands (role conflict, role overload, and role ambiguity) </a:t>
                      </a:r>
                      <a:endParaRPr lang="en-US" sz="14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Clarify expectations – </a:t>
                      </a:r>
                      <a:r>
                        <a:rPr lang="en-US" sz="1400" i="1" dirty="0">
                          <a:solidFill>
                            <a:schemeClr val="tx1"/>
                          </a:solidFill>
                        </a:rPr>
                        <a:t>in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Emphasize the progressive stages of the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Include inclusion in shared experiences and traditions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Give meaningful recognition</a:t>
                      </a:r>
                    </a:p>
                  </a:txBody>
                  <a:tcPr/>
                </a:tc>
                <a:extLst>
                  <a:ext uri="{0D108BD9-81ED-4DB2-BD59-A6C34878D82A}">
                    <a16:rowId xmlns:a16="http://schemas.microsoft.com/office/drawing/2014/main" val="1277386806"/>
                  </a:ext>
                </a:extLst>
              </a:tr>
              <a:tr h="370840">
                <a:tc>
                  <a:txBody>
                    <a:bodyPr/>
                    <a:lstStyle/>
                    <a:p>
                      <a:pPr algn="l"/>
                      <a:r>
                        <a:rPr lang="en-US" sz="1400" b="1" dirty="0">
                          <a:solidFill>
                            <a:schemeClr val="tx1"/>
                          </a:solidFill>
                        </a:rPr>
                        <a:t>Stage 2: Working harder</a:t>
                      </a:r>
                    </a:p>
                  </a:txBody>
                  <a:tcPr/>
                </a:tc>
                <a:tc>
                  <a:txBody>
                    <a:bodyPr/>
                    <a:lstStyle/>
                    <a:p>
                      <a:r>
                        <a:rPr lang="en-US" sz="1400" dirty="0">
                          <a:solidFill>
                            <a:schemeClr val="tx1"/>
                          </a:solidFill>
                        </a:rPr>
                        <a:t>Overtime, longer hours, “burning the midnight oil”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dirty="0">
                          <a:solidFill>
                            <a:schemeClr val="tx1"/>
                          </a:solidFill>
                        </a:rPr>
                        <a:t>Inefficiencies; Challenge stressors (high levels of workload, time pressures, and responsibility)</a:t>
                      </a:r>
                      <a:endParaRPr lang="en-US" sz="14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Identify the cause  – offer tools and strategies to address</a:t>
                      </a:r>
                    </a:p>
                  </a:txBody>
                  <a:tcPr/>
                </a:tc>
                <a:extLst>
                  <a:ext uri="{0D108BD9-81ED-4DB2-BD59-A6C34878D82A}">
                    <a16:rowId xmlns:a16="http://schemas.microsoft.com/office/drawing/2014/main" val="1858397134"/>
                  </a:ext>
                </a:extLst>
              </a:tr>
              <a:tr h="370840">
                <a:tc>
                  <a:txBody>
                    <a:bodyPr/>
                    <a:lstStyle/>
                    <a:p>
                      <a:pPr algn="l"/>
                      <a:r>
                        <a:rPr lang="en-US" sz="1400" b="1" dirty="0">
                          <a:solidFill>
                            <a:schemeClr val="tx1"/>
                          </a:solidFill>
                        </a:rPr>
                        <a:t>Stage 3: Neglecting their needs</a:t>
                      </a:r>
                    </a:p>
                  </a:txBody>
                  <a:tcPr/>
                </a:tc>
                <a:tc>
                  <a:txBody>
                    <a:bodyPr/>
                    <a:lstStyle/>
                    <a:p>
                      <a:r>
                        <a:rPr lang="en-US" sz="1400" dirty="0">
                          <a:solidFill>
                            <a:schemeClr val="tx1"/>
                          </a:solidFill>
                        </a:rPr>
                        <a:t>Fatigue, difficult to engage; “living off of  caffeine”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Not sleeping or eating well; Lack of social interaction</a:t>
                      </a:r>
                    </a:p>
                  </a:txBody>
                  <a:tcPr/>
                </a:tc>
                <a:tc>
                  <a:txBody>
                    <a:bodyPr/>
                    <a:lstStyle/>
                    <a:p>
                      <a:pPr marL="285750" indent="-285750">
                        <a:buFont typeface="Arial" panose="020B0604020202020204" pitchFamily="34" charset="0"/>
                        <a:buChar char="•"/>
                      </a:pPr>
                      <a:r>
                        <a:rPr lang="en-US" sz="1400" dirty="0">
                          <a:solidFill>
                            <a:schemeClr val="tx1"/>
                          </a:solidFill>
                        </a:rPr>
                        <a:t>Create experiences that benefit the team</a:t>
                      </a:r>
                    </a:p>
                    <a:p>
                      <a:pPr marL="285750" indent="-285750">
                        <a:buFont typeface="Arial" panose="020B0604020202020204" pitchFamily="34" charset="0"/>
                        <a:buChar char="•"/>
                      </a:pPr>
                      <a:r>
                        <a:rPr lang="en-US" sz="1400" dirty="0">
                          <a:solidFill>
                            <a:schemeClr val="tx1"/>
                          </a:solidFill>
                        </a:rPr>
                        <a:t>“Set the stage” for individuals</a:t>
                      </a:r>
                    </a:p>
                    <a:p>
                      <a:pPr marL="285750" indent="-285750">
                        <a:buFont typeface="Arial" panose="020B0604020202020204" pitchFamily="34" charset="0"/>
                        <a:buChar char="•"/>
                      </a:pPr>
                      <a:r>
                        <a:rPr lang="en-US" sz="1400" dirty="0">
                          <a:solidFill>
                            <a:schemeClr val="tx1"/>
                          </a:solidFill>
                        </a:rPr>
                        <a:t>Organize active wellness activities </a:t>
                      </a:r>
                    </a:p>
                    <a:p>
                      <a:pPr marL="285750" indent="-285750">
                        <a:buFont typeface="Arial" panose="020B0604020202020204" pitchFamily="34" charset="0"/>
                        <a:buChar char="•"/>
                      </a:pPr>
                      <a:r>
                        <a:rPr lang="en-US" sz="1400" dirty="0">
                          <a:solidFill>
                            <a:schemeClr val="tx1"/>
                          </a:solidFill>
                        </a:rPr>
                        <a:t>Foster social connection</a:t>
                      </a:r>
                    </a:p>
                  </a:txBody>
                  <a:tcPr/>
                </a:tc>
                <a:extLst>
                  <a:ext uri="{0D108BD9-81ED-4DB2-BD59-A6C34878D82A}">
                    <a16:rowId xmlns:a16="http://schemas.microsoft.com/office/drawing/2014/main" val="834116123"/>
                  </a:ext>
                </a:extLst>
              </a:tr>
              <a:tr h="370840">
                <a:tc>
                  <a:txBody>
                    <a:bodyPr/>
                    <a:lstStyle/>
                    <a:p>
                      <a:pPr algn="l"/>
                      <a:r>
                        <a:rPr lang="en-US" sz="1400" b="1" dirty="0">
                          <a:solidFill>
                            <a:schemeClr val="tx1"/>
                          </a:solidFill>
                        </a:rPr>
                        <a:t>Stage 4: Displacement of conflicts</a:t>
                      </a:r>
                    </a:p>
                  </a:txBody>
                  <a:tcPr/>
                </a:tc>
                <a:tc>
                  <a:txBody>
                    <a:bodyPr/>
                    <a:lstStyle/>
                    <a:p>
                      <a:r>
                        <a:rPr lang="en-US" sz="1400" dirty="0">
                          <a:solidFill>
                            <a:schemeClr val="tx1"/>
                          </a:solidFill>
                        </a:rPr>
                        <a:t>Jittery, defensive; “not my fault”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Feeling anxious or threatened</a:t>
                      </a:r>
                    </a:p>
                  </a:txBody>
                  <a:tcPr/>
                </a:tc>
                <a:tc>
                  <a:txBody>
                    <a:bodyPr/>
                    <a:lstStyle/>
                    <a:p>
                      <a:pPr marL="285750" indent="-285750">
                        <a:buFont typeface="Arial" panose="020B0604020202020204" pitchFamily="34" charset="0"/>
                        <a:buChar char="•"/>
                      </a:pPr>
                      <a:r>
                        <a:rPr lang="en-US" sz="1400" dirty="0">
                          <a:solidFill>
                            <a:schemeClr val="tx1"/>
                          </a:solidFill>
                        </a:rPr>
                        <a:t>Meaningful rounding</a:t>
                      </a:r>
                    </a:p>
                    <a:p>
                      <a:pPr marL="285750" indent="-285750">
                        <a:buFont typeface="Arial" panose="020B0604020202020204" pitchFamily="34" charset="0"/>
                        <a:buChar char="•"/>
                      </a:pPr>
                      <a:r>
                        <a:rPr lang="en-US" sz="1400" dirty="0">
                          <a:solidFill>
                            <a:schemeClr val="tx1"/>
                          </a:solidFill>
                        </a:rPr>
                        <a:t>Coach on communication skills and awareness (self and others)</a:t>
                      </a:r>
                    </a:p>
                  </a:txBody>
                  <a:tcPr/>
                </a:tc>
                <a:extLst>
                  <a:ext uri="{0D108BD9-81ED-4DB2-BD59-A6C34878D82A}">
                    <a16:rowId xmlns:a16="http://schemas.microsoft.com/office/drawing/2014/main" val="438081411"/>
                  </a:ext>
                </a:extLst>
              </a:tr>
              <a:tr h="370840">
                <a:tc>
                  <a:txBody>
                    <a:bodyPr/>
                    <a:lstStyle/>
                    <a:p>
                      <a:pPr algn="l"/>
                      <a:r>
                        <a:rPr lang="en-US" sz="1400" b="1" dirty="0">
                          <a:solidFill>
                            <a:schemeClr val="tx1"/>
                          </a:solidFill>
                        </a:rPr>
                        <a:t>Stage 5: Revision of values</a:t>
                      </a:r>
                    </a:p>
                  </a:txBody>
                  <a:tcPr/>
                </a:tc>
                <a:tc>
                  <a:txBody>
                    <a:bodyPr/>
                    <a:lstStyle/>
                    <a:p>
                      <a:r>
                        <a:rPr lang="en-US" sz="1400" dirty="0">
                          <a:solidFill>
                            <a:schemeClr val="tx1"/>
                          </a:solidFill>
                        </a:rPr>
                        <a:t>Hobbies dwindle, personal relationships suffer; “doubling-down” on work efforts</a:t>
                      </a:r>
                    </a:p>
                  </a:txBody>
                  <a:tcPr/>
                </a:tc>
                <a:tc>
                  <a:txBody>
                    <a:bodyPr/>
                    <a:lstStyle/>
                    <a:p>
                      <a:r>
                        <a:rPr lang="en-US" sz="1400" dirty="0">
                          <a:solidFill>
                            <a:schemeClr val="tx1"/>
                          </a:solidFill>
                        </a:rPr>
                        <a:t>Feeling spread too thin; Belief that sacrificing self-care and relationships is necessary for self-preservation</a:t>
                      </a:r>
                    </a:p>
                  </a:txBody>
                  <a:tcPr/>
                </a:tc>
                <a:tc>
                  <a:txBody>
                    <a:bodyPr/>
                    <a:lstStyle/>
                    <a:p>
                      <a:pPr marL="285750" indent="-285750">
                        <a:buFont typeface="Arial" panose="020B0604020202020204" pitchFamily="34" charset="0"/>
                        <a:buChar char="•"/>
                      </a:pPr>
                      <a:r>
                        <a:rPr lang="en-US" sz="1400" dirty="0">
                          <a:solidFill>
                            <a:schemeClr val="tx1"/>
                          </a:solidFill>
                        </a:rPr>
                        <a:t>Voice concern</a:t>
                      </a:r>
                    </a:p>
                    <a:p>
                      <a:pPr marL="285750" indent="-285750">
                        <a:buFont typeface="Arial" panose="020B0604020202020204" pitchFamily="34" charset="0"/>
                        <a:buChar char="•"/>
                      </a:pPr>
                      <a:r>
                        <a:rPr lang="en-US" sz="1400" dirty="0">
                          <a:solidFill>
                            <a:schemeClr val="tx1"/>
                          </a:solidFill>
                        </a:rPr>
                        <a:t>Offer support </a:t>
                      </a:r>
                    </a:p>
                  </a:txBody>
                  <a:tcPr/>
                </a:tc>
                <a:extLst>
                  <a:ext uri="{0D108BD9-81ED-4DB2-BD59-A6C34878D82A}">
                    <a16:rowId xmlns:a16="http://schemas.microsoft.com/office/drawing/2014/main" val="1477064202"/>
                  </a:ext>
                </a:extLst>
              </a:tr>
            </a:tbl>
          </a:graphicData>
        </a:graphic>
      </p:graphicFrame>
      <p:sp>
        <p:nvSpPr>
          <p:cNvPr id="6" name="Title 1">
            <a:extLst>
              <a:ext uri="{FF2B5EF4-FFF2-40B4-BE49-F238E27FC236}">
                <a16:creationId xmlns:a16="http://schemas.microsoft.com/office/drawing/2014/main" id="{69816C39-0700-4324-8F8F-5E769E78A59B}"/>
              </a:ext>
            </a:extLst>
          </p:cNvPr>
          <p:cNvSpPr>
            <a:spLocks noGrp="1"/>
          </p:cNvSpPr>
          <p:nvPr>
            <p:ph type="title"/>
          </p:nvPr>
        </p:nvSpPr>
        <p:spPr>
          <a:xfrm>
            <a:off x="342882" y="279405"/>
            <a:ext cx="9409442" cy="590607"/>
          </a:xfrm>
        </p:spPr>
        <p:txBody>
          <a:bodyPr vert="horz" lIns="91440" tIns="45720" rIns="91440" bIns="45720" rtlCol="0" anchor="b">
            <a:normAutofit fontScale="90000"/>
          </a:bodyPr>
          <a:lstStyle/>
          <a:p>
            <a:r>
              <a:rPr lang="en-US" dirty="0"/>
              <a:t>Quick Reference</a:t>
            </a:r>
          </a:p>
        </p:txBody>
      </p:sp>
    </p:spTree>
    <p:extLst>
      <p:ext uri="{BB962C8B-B14F-4D97-AF65-F5344CB8AC3E}">
        <p14:creationId xmlns:p14="http://schemas.microsoft.com/office/powerpoint/2010/main" val="364396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BE89-EFFA-4B2C-BD0A-7BF7AD1B6467}"/>
              </a:ext>
            </a:extLst>
          </p:cNvPr>
          <p:cNvSpPr>
            <a:spLocks noGrp="1"/>
          </p:cNvSpPr>
          <p:nvPr>
            <p:ph type="title"/>
          </p:nvPr>
        </p:nvSpPr>
        <p:spPr/>
        <p:txBody>
          <a:bodyPr/>
          <a:lstStyle/>
          <a:p>
            <a:r>
              <a:rPr lang="en-US" dirty="0"/>
              <a:t>Stages of Burnout 6-12</a:t>
            </a:r>
          </a:p>
        </p:txBody>
      </p:sp>
      <p:graphicFrame>
        <p:nvGraphicFramePr>
          <p:cNvPr id="4" name="Table 4">
            <a:extLst>
              <a:ext uri="{FF2B5EF4-FFF2-40B4-BE49-F238E27FC236}">
                <a16:creationId xmlns:a16="http://schemas.microsoft.com/office/drawing/2014/main" id="{EE08A578-4584-4BFA-B764-65D0BC153758}"/>
              </a:ext>
            </a:extLst>
          </p:cNvPr>
          <p:cNvGraphicFramePr>
            <a:graphicFrameLocks noGrp="1"/>
          </p:cNvGraphicFramePr>
          <p:nvPr>
            <p:ph idx="1"/>
            <p:extLst>
              <p:ext uri="{D42A27DB-BD31-4B8C-83A1-F6EECF244321}">
                <p14:modId xmlns:p14="http://schemas.microsoft.com/office/powerpoint/2010/main" val="3771050776"/>
              </p:ext>
            </p:extLst>
          </p:nvPr>
        </p:nvGraphicFramePr>
        <p:xfrm>
          <a:off x="579532" y="1405456"/>
          <a:ext cx="10563721" cy="4704080"/>
        </p:xfrm>
        <a:graphic>
          <a:graphicData uri="http://schemas.openxmlformats.org/drawingml/2006/table">
            <a:tbl>
              <a:tblPr firstRow="1" bandRow="1">
                <a:tableStyleId>{5C22544A-7EE6-4342-B048-85BDC9FD1C3A}</a:tableStyleId>
              </a:tblPr>
              <a:tblGrid>
                <a:gridCol w="495199">
                  <a:extLst>
                    <a:ext uri="{9D8B030D-6E8A-4147-A177-3AD203B41FA5}">
                      <a16:colId xmlns:a16="http://schemas.microsoft.com/office/drawing/2014/main" val="200316966"/>
                    </a:ext>
                  </a:extLst>
                </a:gridCol>
                <a:gridCol w="2365586">
                  <a:extLst>
                    <a:ext uri="{9D8B030D-6E8A-4147-A177-3AD203B41FA5}">
                      <a16:colId xmlns:a16="http://schemas.microsoft.com/office/drawing/2014/main" val="684947773"/>
                    </a:ext>
                  </a:extLst>
                </a:gridCol>
                <a:gridCol w="7702936">
                  <a:extLst>
                    <a:ext uri="{9D8B030D-6E8A-4147-A177-3AD203B41FA5}">
                      <a16:colId xmlns:a16="http://schemas.microsoft.com/office/drawing/2014/main" val="102953484"/>
                    </a:ext>
                  </a:extLst>
                </a:gridCol>
              </a:tblGrid>
              <a:tr h="370840">
                <a:tc gridSpan="2">
                  <a:txBody>
                    <a:bodyPr/>
                    <a:lstStyle/>
                    <a:p>
                      <a:r>
                        <a:rPr lang="en-US" sz="1200" dirty="0"/>
                        <a:t>Stage</a:t>
                      </a:r>
                    </a:p>
                  </a:txBody>
                  <a:tcPr/>
                </a:tc>
                <a:tc hMerge="1">
                  <a:txBody>
                    <a:bodyPr/>
                    <a:lstStyle/>
                    <a:p>
                      <a:r>
                        <a:rPr lang="en-US" sz="1200" dirty="0"/>
                        <a:t>Stage</a:t>
                      </a:r>
                    </a:p>
                  </a:txBody>
                  <a:tcPr/>
                </a:tc>
                <a:tc>
                  <a:txBody>
                    <a:bodyPr/>
                    <a:lstStyle/>
                    <a:p>
                      <a:r>
                        <a:rPr lang="en-US" sz="1200" dirty="0"/>
                        <a:t>Description</a:t>
                      </a:r>
                    </a:p>
                  </a:txBody>
                  <a:tcPr/>
                </a:tc>
                <a:extLst>
                  <a:ext uri="{0D108BD9-81ED-4DB2-BD59-A6C34878D82A}">
                    <a16:rowId xmlns:a16="http://schemas.microsoft.com/office/drawing/2014/main" val="3248165989"/>
                  </a:ext>
                </a:extLst>
              </a:tr>
              <a:tr h="370840">
                <a:tc>
                  <a:txBody>
                    <a:bodyPr/>
                    <a:lstStyle/>
                    <a:p>
                      <a:pPr algn="ctr"/>
                      <a:r>
                        <a:rPr lang="en-US" sz="1600" b="1" dirty="0"/>
                        <a:t>6</a:t>
                      </a:r>
                    </a:p>
                  </a:txBody>
                  <a:tcPr/>
                </a:tc>
                <a:tc>
                  <a:txBody>
                    <a:bodyPr/>
                    <a:lstStyle/>
                    <a:p>
                      <a:pPr algn="l"/>
                      <a:r>
                        <a:rPr lang="en-US" sz="1600" b="1" dirty="0"/>
                        <a:t>Denial of Emerging Problems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Cynical approach with some aggressive or intolerant behaviors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Consider colleagues or clients or patients as stupid, demanding or uncooperative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Problems may be blamed on time pressure and “all the work I have to do”</a:t>
                      </a:r>
                    </a:p>
                  </a:txBody>
                  <a:tcPr/>
                </a:tc>
                <a:extLst>
                  <a:ext uri="{0D108BD9-81ED-4DB2-BD59-A6C34878D82A}">
                    <a16:rowId xmlns:a16="http://schemas.microsoft.com/office/drawing/2014/main" val="2922275600"/>
                  </a:ext>
                </a:extLst>
              </a:tr>
              <a:tr h="370840">
                <a:tc>
                  <a:txBody>
                    <a:bodyPr/>
                    <a:lstStyle/>
                    <a:p>
                      <a:pPr algn="ctr"/>
                      <a:r>
                        <a:rPr lang="en-US" sz="1600" b="1" dirty="0"/>
                        <a:t>7</a:t>
                      </a:r>
                    </a:p>
                  </a:txBody>
                  <a:tcPr/>
                </a:tc>
                <a:tc>
                  <a:txBody>
                    <a:bodyPr/>
                    <a:lstStyle/>
                    <a:p>
                      <a:pPr algn="l"/>
                      <a:r>
                        <a:rPr lang="en-US" sz="1600" b="1" dirty="0"/>
                        <a:t>Withdrawal</a:t>
                      </a:r>
                    </a:p>
                  </a:txBody>
                  <a:tcPr/>
                </a:tc>
                <a:tc>
                  <a:txBody>
                    <a:bodyPr/>
                    <a:lstStyle/>
                    <a:p>
                      <a:pPr marL="285750" indent="-285750">
                        <a:buFont typeface="Arial" panose="020B0604020202020204" pitchFamily="34" charset="0"/>
                        <a:buChar char="•"/>
                      </a:pPr>
                      <a:r>
                        <a:rPr lang="en-US" sz="1200" dirty="0"/>
                        <a:t>Person’s social life begins to feel small or nonexistent. They seek relief in seclusion or embrace escapism through alcohol or drugs.</a:t>
                      </a:r>
                    </a:p>
                    <a:p>
                      <a:pPr marL="285750" indent="-285750">
                        <a:buFont typeface="Arial" panose="020B0604020202020204" pitchFamily="34" charset="0"/>
                        <a:buChar char="•"/>
                      </a:pPr>
                      <a:r>
                        <a:rPr lang="en-US" sz="1200" dirty="0"/>
                        <a:t>Minimal social contact turns into isolation</a:t>
                      </a:r>
                    </a:p>
                  </a:txBody>
                  <a:tcPr/>
                </a:tc>
                <a:extLst>
                  <a:ext uri="{0D108BD9-81ED-4DB2-BD59-A6C34878D82A}">
                    <a16:rowId xmlns:a16="http://schemas.microsoft.com/office/drawing/2014/main" val="2841703279"/>
                  </a:ext>
                </a:extLst>
              </a:tr>
              <a:tr h="370840">
                <a:tc>
                  <a:txBody>
                    <a:bodyPr/>
                    <a:lstStyle/>
                    <a:p>
                      <a:pPr algn="ctr"/>
                      <a:r>
                        <a:rPr lang="en-US" sz="1600" b="1" dirty="0"/>
                        <a:t>8</a:t>
                      </a:r>
                    </a:p>
                  </a:txBody>
                  <a:tcPr/>
                </a:tc>
                <a:tc>
                  <a:txBody>
                    <a:bodyPr/>
                    <a:lstStyle/>
                    <a:p>
                      <a:pPr algn="l"/>
                      <a:r>
                        <a:rPr lang="en-US" sz="1600" b="1" dirty="0"/>
                        <a:t>Odd Behavioral Changes</a:t>
                      </a:r>
                    </a:p>
                  </a:txBody>
                  <a:tcPr/>
                </a:tc>
                <a:tc>
                  <a:txBody>
                    <a:bodyPr/>
                    <a:lstStyle/>
                    <a:p>
                      <a:pPr marL="171450" indent="-171450">
                        <a:buFont typeface="Arial" panose="020B0604020202020204" pitchFamily="34" charset="0"/>
                        <a:buChar char="•"/>
                      </a:pPr>
                      <a:r>
                        <a:rPr lang="en-US" sz="1200" dirty="0"/>
                        <a:t>Co-workers, family, friends and others in their immediate social circles can’t overlook the behavioral changes taking place.</a:t>
                      </a:r>
                    </a:p>
                  </a:txBody>
                  <a:tcPr/>
                </a:tc>
                <a:extLst>
                  <a:ext uri="{0D108BD9-81ED-4DB2-BD59-A6C34878D82A}">
                    <a16:rowId xmlns:a16="http://schemas.microsoft.com/office/drawing/2014/main" val="2644012743"/>
                  </a:ext>
                </a:extLst>
              </a:tr>
              <a:tr h="370840">
                <a:tc>
                  <a:txBody>
                    <a:bodyPr/>
                    <a:lstStyle/>
                    <a:p>
                      <a:pPr algn="ctr"/>
                      <a:r>
                        <a:rPr lang="en-US" sz="1600" b="1" dirty="0"/>
                        <a:t>9</a:t>
                      </a:r>
                    </a:p>
                  </a:txBody>
                  <a:tcPr/>
                </a:tc>
                <a:tc>
                  <a:txBody>
                    <a:bodyPr/>
                    <a:lstStyle/>
                    <a:p>
                      <a:pPr algn="l"/>
                      <a:r>
                        <a:rPr lang="en-US" sz="1600" b="1" dirty="0"/>
                        <a:t>Depersonalization</a:t>
                      </a:r>
                    </a:p>
                  </a:txBody>
                  <a:tcPr/>
                </a:tc>
                <a:tc>
                  <a:txBody>
                    <a:bodyPr/>
                    <a:lstStyle/>
                    <a:p>
                      <a:pPr marL="285750" indent="-285750">
                        <a:buFont typeface="Arial" panose="020B0604020202020204" pitchFamily="34" charset="0"/>
                        <a:buChar char="•"/>
                      </a:pPr>
                      <a:r>
                        <a:rPr lang="en-US" sz="1200" dirty="0"/>
                        <a:t>Person fails to see themselves or others as valuable; this is accompanied by a failure to acknowledge themselves or others’ needs.</a:t>
                      </a:r>
                    </a:p>
                    <a:p>
                      <a:pPr marL="285750" indent="-285750">
                        <a:buFont typeface="Arial" panose="020B0604020202020204" pitchFamily="34" charset="0"/>
                        <a:buChar char="•"/>
                      </a:pPr>
                      <a:r>
                        <a:rPr lang="en-US" sz="1200" dirty="0"/>
                        <a:t>Person starts to view no one and nothing as having any value, extreme cynicism, no longer even acknowledge or see one's own needs</a:t>
                      </a:r>
                    </a:p>
                  </a:txBody>
                  <a:tcPr/>
                </a:tc>
                <a:extLst>
                  <a:ext uri="{0D108BD9-81ED-4DB2-BD59-A6C34878D82A}">
                    <a16:rowId xmlns:a16="http://schemas.microsoft.com/office/drawing/2014/main" val="1822554920"/>
                  </a:ext>
                </a:extLst>
              </a:tr>
              <a:tr h="370840">
                <a:tc>
                  <a:txBody>
                    <a:bodyPr/>
                    <a:lstStyle/>
                    <a:p>
                      <a:pPr algn="ctr"/>
                      <a:r>
                        <a:rPr lang="en-US" sz="1600" b="1" dirty="0"/>
                        <a:t>10</a:t>
                      </a:r>
                    </a:p>
                  </a:txBody>
                  <a:tcPr/>
                </a:tc>
                <a:tc>
                  <a:txBody>
                    <a:bodyPr/>
                    <a:lstStyle/>
                    <a:p>
                      <a:pPr algn="l"/>
                      <a:r>
                        <a:rPr lang="en-US" sz="1600" b="1" dirty="0"/>
                        <a:t>Inner Emptiness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Lonely and extreme sign of impending burnout, defined by a feeling of numbness or “emptiness,” which some may seek to overcome with binge activities like overeating, drug or alcohol abuse, shopping, gambling, online gaming, etc.</a:t>
                      </a:r>
                    </a:p>
                  </a:txBody>
                  <a:tcPr/>
                </a:tc>
                <a:extLst>
                  <a:ext uri="{0D108BD9-81ED-4DB2-BD59-A6C34878D82A}">
                    <a16:rowId xmlns:a16="http://schemas.microsoft.com/office/drawing/2014/main" val="534566648"/>
                  </a:ext>
                </a:extLst>
              </a:tr>
              <a:tr h="370840">
                <a:tc>
                  <a:txBody>
                    <a:bodyPr/>
                    <a:lstStyle/>
                    <a:p>
                      <a:pPr algn="ctr"/>
                      <a:r>
                        <a:rPr lang="en-US" sz="1600" b="1" dirty="0"/>
                        <a:t>11</a:t>
                      </a:r>
                    </a:p>
                  </a:txBody>
                  <a:tcPr/>
                </a:tc>
                <a:tc>
                  <a:txBody>
                    <a:bodyPr/>
                    <a:lstStyle/>
                    <a:p>
                      <a:pPr algn="l"/>
                      <a:r>
                        <a:rPr lang="en-US" sz="1600" b="1" dirty="0"/>
                        <a:t>Depression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Person feels lost and unsure, exhausted, with a bleak worldview, and no enthusiasm for the future.</a:t>
                      </a:r>
                    </a:p>
                  </a:txBody>
                  <a:tcPr/>
                </a:tc>
                <a:extLst>
                  <a:ext uri="{0D108BD9-81ED-4DB2-BD59-A6C34878D82A}">
                    <a16:rowId xmlns:a16="http://schemas.microsoft.com/office/drawing/2014/main" val="843666521"/>
                  </a:ext>
                </a:extLst>
              </a:tr>
              <a:tr h="370840">
                <a:tc>
                  <a:txBody>
                    <a:bodyPr/>
                    <a:lstStyle/>
                    <a:p>
                      <a:pPr algn="ctr"/>
                      <a:r>
                        <a:rPr lang="en-US" sz="1600" b="1" dirty="0"/>
                        <a:t>12</a:t>
                      </a:r>
                    </a:p>
                  </a:txBody>
                  <a:tcPr/>
                </a:tc>
                <a:tc>
                  <a:txBody>
                    <a:bodyPr/>
                    <a:lstStyle/>
                    <a:p>
                      <a:pPr algn="l"/>
                      <a:r>
                        <a:rPr lang="en-US" sz="1600" b="1" dirty="0"/>
                        <a:t>Burnout Syndrome</a:t>
                      </a:r>
                    </a:p>
                  </a:txBody>
                  <a:tcPr/>
                </a:tc>
                <a:tc>
                  <a:txBody>
                    <a:bodyPr/>
                    <a:lstStyle/>
                    <a:p>
                      <a:pPr marL="171450" indent="-171450">
                        <a:buFont typeface="Arial" panose="020B0604020202020204" pitchFamily="34" charset="0"/>
                        <a:buChar char="•"/>
                      </a:pPr>
                      <a:r>
                        <a:rPr lang="en-US" sz="1200" dirty="0"/>
                        <a:t>Can include total mental and physical collapse, prolonged sick leave, career disintegration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extreme cases suicide may occur, with it being viewed as an escape from their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this stage, seek medical attention.</a:t>
                      </a:r>
                    </a:p>
                  </a:txBody>
                  <a:tcPr/>
                </a:tc>
                <a:extLst>
                  <a:ext uri="{0D108BD9-81ED-4DB2-BD59-A6C34878D82A}">
                    <a16:rowId xmlns:a16="http://schemas.microsoft.com/office/drawing/2014/main" val="2216526490"/>
                  </a:ext>
                </a:extLst>
              </a:tr>
            </a:tbl>
          </a:graphicData>
        </a:graphic>
      </p:graphicFrame>
    </p:spTree>
    <p:extLst>
      <p:ext uri="{BB962C8B-B14F-4D97-AF65-F5344CB8AC3E}">
        <p14:creationId xmlns:p14="http://schemas.microsoft.com/office/powerpoint/2010/main" val="369815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FC0C-DF79-488B-938A-B83D64C4E63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7F936F2-D2A9-4554-827D-73A4D3945EE7}"/>
              </a:ext>
            </a:extLst>
          </p:cNvPr>
          <p:cNvSpPr>
            <a:spLocks noGrp="1"/>
          </p:cNvSpPr>
          <p:nvPr>
            <p:ph idx="1"/>
          </p:nvPr>
        </p:nvSpPr>
        <p:spPr/>
        <p:txBody>
          <a:bodyPr/>
          <a:lstStyle/>
          <a:p>
            <a:pPr marL="457200" indent="-457200">
              <a:lnSpc>
                <a:spcPct val="100000"/>
              </a:lnSpc>
            </a:pPr>
            <a:r>
              <a:rPr lang="en-US" dirty="0"/>
              <a:t>Klein, C. J., </a:t>
            </a:r>
            <a:r>
              <a:rPr lang="en-US" dirty="0" err="1"/>
              <a:t>Weinzimmer</a:t>
            </a:r>
            <a:r>
              <a:rPr lang="en-US" dirty="0"/>
              <a:t>, L. G., Cooling, M., </a:t>
            </a:r>
            <a:r>
              <a:rPr lang="en-US" dirty="0" err="1"/>
              <a:t>Lizer</a:t>
            </a:r>
            <a:r>
              <a:rPr lang="en-US" dirty="0"/>
              <a:t>, S., Pierce, L., &amp; </a:t>
            </a:r>
            <a:r>
              <a:rPr lang="en-US" dirty="0" err="1"/>
              <a:t>Dalstrom</a:t>
            </a:r>
            <a:r>
              <a:rPr lang="en-US" dirty="0"/>
              <a:t>, M. (2020). Exploring burnout and job stressors among advanced practice providers. Nursing Outlook, 68(2), 145–154. </a:t>
            </a:r>
            <a:r>
              <a:rPr lang="en-US" dirty="0">
                <a:hlinkClick r:id="rId3"/>
              </a:rPr>
              <a:t>https://doi.org/10.1016/j.outlook.2019.09.005</a:t>
            </a:r>
            <a:r>
              <a:rPr lang="en-US" dirty="0"/>
              <a:t> </a:t>
            </a:r>
          </a:p>
          <a:p>
            <a:pPr marL="457200" indent="-457200">
              <a:lnSpc>
                <a:spcPct val="100000"/>
              </a:lnSpc>
            </a:pPr>
            <a:r>
              <a:rPr lang="en-US" dirty="0"/>
              <a:t>Team meeting tool: The 12 phases of burnout. (2020, April 28). DVM 360. </a:t>
            </a:r>
            <a:r>
              <a:rPr lang="en-US" dirty="0">
                <a:hlinkClick r:id="rId4"/>
              </a:rPr>
              <a:t>https://www.dvm360.com/view/team-meeting-tool-12-phases-burnout</a:t>
            </a:r>
            <a:r>
              <a:rPr lang="en-US" dirty="0"/>
              <a:t> </a:t>
            </a:r>
          </a:p>
          <a:p>
            <a:pPr marL="457200" indent="-457200">
              <a:lnSpc>
                <a:spcPct val="100000"/>
              </a:lnSpc>
            </a:pPr>
            <a:r>
              <a:rPr lang="en-US" dirty="0"/>
              <a:t>Bradberry, T. (2022). Emotional Intelligence 2.0 Hardcover – June 16, 2009 by Travis Bradberry. </a:t>
            </a:r>
            <a:r>
              <a:rPr lang="en-US" dirty="0" err="1"/>
              <a:t>TalentSmart</a:t>
            </a:r>
            <a:r>
              <a:rPr lang="en-US" dirty="0"/>
              <a:t>; Har/Dol </a:t>
            </a:r>
            <a:r>
              <a:rPr lang="en-US" dirty="0" err="1"/>
              <a:t>En</a:t>
            </a:r>
            <a:r>
              <a:rPr lang="en-US" dirty="0"/>
              <a:t> edition (June 16, 2009).</a:t>
            </a:r>
          </a:p>
          <a:p>
            <a:pPr marL="457200" indent="-457200">
              <a:lnSpc>
                <a:spcPct val="100000"/>
              </a:lnSpc>
            </a:pPr>
            <a:r>
              <a:rPr lang="en-US" dirty="0"/>
              <a:t>Valid and Reliable Survey Instruments to Measure Burnout, Well-Being, and Other Work-Related Dimensions. (2022, May 18). National Academy of Medicine. </a:t>
            </a:r>
            <a:r>
              <a:rPr lang="en-US" dirty="0">
                <a:hlinkClick r:id="rId5"/>
              </a:rPr>
              <a:t>https://nam.edu/valid-reliable-survey-instruments-measure-burnout-well-work-related-dimensions/</a:t>
            </a:r>
            <a:r>
              <a:rPr lang="en-US" dirty="0"/>
              <a:t> </a:t>
            </a:r>
          </a:p>
          <a:p>
            <a:pPr>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74385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62888"/>
            <a:ext cx="11319641" cy="5422145"/>
          </a:xfrm>
          <a:prstGeom prst="rect">
            <a:avLst/>
          </a:prstGeom>
        </p:spPr>
        <p:txBody>
          <a:bodyPr/>
          <a:lstStyle>
            <a:lvl1pPr algn="ctr" rtl="0" eaLnBrk="0" fontAlgn="base" hangingPunct="0">
              <a:spcBef>
                <a:spcPct val="0"/>
              </a:spcBef>
              <a:spcAft>
                <a:spcPct val="0"/>
              </a:spcAft>
              <a:defRPr sz="3000" kern="1200">
                <a:solidFill>
                  <a:schemeClr val="tx1"/>
                </a:solidFill>
                <a:latin typeface="Californian FB" pitchFamily="18" charset="0"/>
                <a:ea typeface="+mj-ea"/>
                <a:cs typeface="+mj-cs"/>
              </a:defRPr>
            </a:lvl1pPr>
            <a:lvl2pPr algn="ctr" rtl="0" eaLnBrk="0" fontAlgn="base" hangingPunct="0">
              <a:spcBef>
                <a:spcPct val="0"/>
              </a:spcBef>
              <a:spcAft>
                <a:spcPct val="0"/>
              </a:spcAft>
              <a:defRPr sz="2800">
                <a:solidFill>
                  <a:schemeClr val="tx1"/>
                </a:solidFill>
                <a:latin typeface="Californian FB" pitchFamily="18" charset="0"/>
              </a:defRPr>
            </a:lvl2pPr>
            <a:lvl3pPr algn="ctr" rtl="0" eaLnBrk="0" fontAlgn="base" hangingPunct="0">
              <a:spcBef>
                <a:spcPct val="0"/>
              </a:spcBef>
              <a:spcAft>
                <a:spcPct val="0"/>
              </a:spcAft>
              <a:defRPr sz="2800">
                <a:solidFill>
                  <a:schemeClr val="tx1"/>
                </a:solidFill>
                <a:latin typeface="Californian FB" pitchFamily="18" charset="0"/>
              </a:defRPr>
            </a:lvl3pPr>
            <a:lvl4pPr algn="ctr" rtl="0" eaLnBrk="0" fontAlgn="base" hangingPunct="0">
              <a:spcBef>
                <a:spcPct val="0"/>
              </a:spcBef>
              <a:spcAft>
                <a:spcPct val="0"/>
              </a:spcAft>
              <a:defRPr sz="2800">
                <a:solidFill>
                  <a:schemeClr val="tx1"/>
                </a:solidFill>
                <a:latin typeface="Californian FB" pitchFamily="18" charset="0"/>
              </a:defRPr>
            </a:lvl4pPr>
            <a:lvl5pPr algn="ctr" rtl="0" eaLnBrk="0" fontAlgn="base" hangingPunct="0">
              <a:spcBef>
                <a:spcPct val="0"/>
              </a:spcBef>
              <a:spcAft>
                <a:spcPct val="0"/>
              </a:spcAft>
              <a:defRPr sz="2800">
                <a:solidFill>
                  <a:schemeClr val="tx1"/>
                </a:solidFill>
                <a:latin typeface="Californian FB"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060"/>
                </a:solidFill>
                <a:effectLst/>
                <a:uLnTx/>
                <a:uFillTx/>
                <a:latin typeface="Calibri Light" panose="020F0302020204030204" pitchFamily="34" charset="0"/>
                <a:ea typeface="+mj-ea"/>
                <a:cs typeface="Calibri Light" panose="020F0302020204030204" pitchFamily="34" charset="0"/>
              </a:rPr>
              <a:t>Post-Web Cafe Survey: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smtClean="0">
              <a:ln>
                <a:noFill/>
              </a:ln>
              <a:solidFill>
                <a:srgbClr val="002060"/>
              </a:solidFill>
              <a:effectLst/>
              <a:uLnTx/>
              <a:uFillTx/>
              <a:latin typeface="Calibri Light" panose="020F0302020204030204" pitchFamily="34" charset="0"/>
              <a:ea typeface="+mj-ea"/>
              <a:cs typeface="Calibri Light" panose="020F0302020204030204" pitchFamily="34" charset="0"/>
            </a:endParaRPr>
          </a:p>
          <a:p>
            <a:pPr lvl="0">
              <a:defRPr/>
            </a:pPr>
            <a:r>
              <a:rPr lang="en-US" u="sng">
                <a:solidFill>
                  <a:srgbClr val="FF0000"/>
                </a:solidFill>
                <a:hlinkClick r:id="rId3"/>
              </a:rPr>
              <a:t>https://</a:t>
            </a:r>
            <a:r>
              <a:rPr lang="en-US" u="sng" smtClean="0">
                <a:solidFill>
                  <a:srgbClr val="FF0000"/>
                </a:solidFill>
                <a:hlinkClick r:id="rId3"/>
              </a:rPr>
              <a:t>chc1.iad1.qualtrics.com/jfe/form/SV_aXJSq8GtGQwpw46</a:t>
            </a:r>
            <a:endParaRPr lang="en-US" u="sng" smtClean="0">
              <a:solidFill>
                <a:srgbClr val="FF0000"/>
              </a:solidFill>
            </a:endParaRPr>
          </a:p>
          <a:p>
            <a:pPr lvl="0">
              <a:defRPr/>
            </a:pPr>
            <a:endParaRPr kumimoji="0" lang="en-US" sz="36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060"/>
                </a:solidFill>
                <a:effectLst/>
                <a:uLnTx/>
                <a:uFillTx/>
                <a:latin typeface="Calibri Light" panose="020F0302020204030204" pitchFamily="34" charset="0"/>
                <a:ea typeface="+mj-ea"/>
                <a:cs typeface="Calibri Light" panose="020F0302020204030204" pitchFamily="34" charset="0"/>
              </a:rPr>
              <a:t>SAVE THE DATE: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060"/>
                </a:solidFill>
                <a:effectLst/>
                <a:uLnTx/>
                <a:uFillTx/>
                <a:latin typeface="Californian FB" pitchFamily="18" charset="0"/>
                <a:ea typeface="+mj-ea"/>
                <a:cs typeface="+mj-cs"/>
              </a:rPr>
              <a:t>December 7, 2022 at 3:00pm (EST) Web Café: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fornian FB" pitchFamily="18" charset="0"/>
                <a:ea typeface="+mj-ea"/>
                <a:cs typeface="+mj-cs"/>
              </a:rPr>
              <a:t>“Remediation and Fostering a Collaborative Learning Environment”</a:t>
            </a:r>
            <a:endParaRPr kumimoji="0" lang="en-US" sz="36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81718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A26356-5E30-40D0-A4CF-44DA87A14942}"/>
              </a:ext>
            </a:extLst>
          </p:cNvPr>
          <p:cNvSpPr>
            <a:spLocks noGrp="1"/>
          </p:cNvSpPr>
          <p:nvPr>
            <p:ph idx="1"/>
          </p:nvPr>
        </p:nvSpPr>
        <p:spPr/>
        <p:txBody>
          <a:bodyPr/>
          <a:lstStyle/>
          <a:p>
            <a:pPr marL="0" indent="0" algn="ctr">
              <a:buNone/>
            </a:pPr>
            <a:r>
              <a:rPr lang="en-US" sz="6000" i="1" dirty="0"/>
              <a:t>“Who is prone to burnout?  </a:t>
            </a:r>
          </a:p>
          <a:p>
            <a:pPr marL="0" indent="0" algn="ctr">
              <a:buNone/>
            </a:pPr>
            <a:r>
              <a:rPr lang="en-US" sz="6000" i="1" dirty="0"/>
              <a:t>The </a:t>
            </a:r>
            <a:r>
              <a:rPr lang="en-US" sz="6000" b="1" i="1" dirty="0">
                <a:solidFill>
                  <a:schemeClr val="accent1"/>
                </a:solidFill>
              </a:rPr>
              <a:t>dedicated</a:t>
            </a:r>
            <a:r>
              <a:rPr lang="en-US" sz="6000" i="1" dirty="0"/>
              <a:t> and the </a:t>
            </a:r>
            <a:r>
              <a:rPr lang="en-US" sz="6000" b="1" i="1" dirty="0">
                <a:solidFill>
                  <a:schemeClr val="accent1"/>
                </a:solidFill>
              </a:rPr>
              <a:t>committed</a:t>
            </a:r>
            <a:r>
              <a:rPr lang="en-US" sz="6000" i="1" dirty="0"/>
              <a:t>.”</a:t>
            </a:r>
          </a:p>
          <a:p>
            <a:pPr marL="0" indent="0" algn="r">
              <a:buNone/>
            </a:pPr>
            <a:r>
              <a:rPr lang="en-US" sz="1400" dirty="0"/>
              <a:t>- Herbert </a:t>
            </a:r>
            <a:r>
              <a:rPr lang="en-US" sz="1400" dirty="0" err="1"/>
              <a:t>Freudenberger</a:t>
            </a:r>
            <a:r>
              <a:rPr lang="en-US" sz="1400" dirty="0"/>
              <a:t> </a:t>
            </a:r>
          </a:p>
        </p:txBody>
      </p:sp>
    </p:spTree>
    <p:extLst>
      <p:ext uri="{BB962C8B-B14F-4D97-AF65-F5344CB8AC3E}">
        <p14:creationId xmlns:p14="http://schemas.microsoft.com/office/powerpoint/2010/main" val="58930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BF8EB0A-7FED-4DE9-9CE0-7162EE4C716A}"/>
              </a:ext>
            </a:extLst>
          </p:cNvPr>
          <p:cNvGrpSpPr/>
          <p:nvPr/>
        </p:nvGrpSpPr>
        <p:grpSpPr>
          <a:xfrm>
            <a:off x="3607651" y="787399"/>
            <a:ext cx="4976698" cy="4863763"/>
            <a:chOff x="939954" y="787399"/>
            <a:chExt cx="4976698" cy="4863763"/>
          </a:xfrm>
        </p:grpSpPr>
        <p:sp>
          <p:nvSpPr>
            <p:cNvPr id="9" name="Freeform: Shape 8">
              <a:extLst>
                <a:ext uri="{FF2B5EF4-FFF2-40B4-BE49-F238E27FC236}">
                  <a16:creationId xmlns:a16="http://schemas.microsoft.com/office/drawing/2014/main" id="{82BF14C1-C086-43E6-9DD6-D89A56FAB827}"/>
                </a:ext>
              </a:extLst>
            </p:cNvPr>
            <p:cNvSpPr/>
            <p:nvPr/>
          </p:nvSpPr>
          <p:spPr>
            <a:xfrm>
              <a:off x="1802703" y="787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644650">
                <a:lnSpc>
                  <a:spcPct val="90000"/>
                </a:lnSpc>
                <a:spcBef>
                  <a:spcPct val="0"/>
                </a:spcBef>
                <a:spcAft>
                  <a:spcPct val="35000"/>
                </a:spcAft>
                <a:buNone/>
              </a:pPr>
              <a:r>
                <a:rPr lang="en-US" sz="2400" b="1" kern="1200" dirty="0">
                  <a:solidFill>
                    <a:schemeClr val="bg1"/>
                  </a:solidFill>
                </a:rPr>
                <a:t>exhaustion</a:t>
              </a:r>
            </a:p>
          </p:txBody>
        </p:sp>
        <p:sp>
          <p:nvSpPr>
            <p:cNvPr id="10" name="Freeform: Shape 9">
              <a:extLst>
                <a:ext uri="{FF2B5EF4-FFF2-40B4-BE49-F238E27FC236}">
                  <a16:creationId xmlns:a16="http://schemas.microsoft.com/office/drawing/2014/main" id="{E8E50049-8E61-423F-86F2-A1A9FC239142}"/>
                </a:ext>
              </a:extLst>
            </p:cNvPr>
            <p:cNvSpPr/>
            <p:nvPr/>
          </p:nvSpPr>
          <p:spPr>
            <a:xfrm>
              <a:off x="2665452" y="2399962"/>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3">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6" tIns="839893" rIns="306154" bIns="623147" numCol="1" spcCol="1270" anchor="ctr" anchorCtr="0">
              <a:noAutofit/>
            </a:bodyPr>
            <a:lstStyle/>
            <a:p>
              <a:pPr marL="0" lvl="0" indent="0" algn="r" defTabSz="1644650">
                <a:lnSpc>
                  <a:spcPct val="90000"/>
                </a:lnSpc>
                <a:spcBef>
                  <a:spcPct val="0"/>
                </a:spcBef>
                <a:spcAft>
                  <a:spcPct val="35000"/>
                </a:spcAft>
                <a:buNone/>
              </a:pPr>
              <a:r>
                <a:rPr lang="en-US" sz="2400" b="1" kern="1200" dirty="0">
                  <a:solidFill>
                    <a:schemeClr val="bg1"/>
                  </a:solidFill>
                </a:rPr>
                <a:t>cynicism</a:t>
              </a:r>
            </a:p>
          </p:txBody>
        </p:sp>
        <p:sp>
          <p:nvSpPr>
            <p:cNvPr id="11" name="Freeform: Shape 10">
              <a:extLst>
                <a:ext uri="{FF2B5EF4-FFF2-40B4-BE49-F238E27FC236}">
                  <a16:creationId xmlns:a16="http://schemas.microsoft.com/office/drawing/2014/main" id="{92013F5E-7F82-40ED-AEFF-01C1D0D431CA}"/>
                </a:ext>
              </a:extLst>
            </p:cNvPr>
            <p:cNvSpPr/>
            <p:nvPr/>
          </p:nvSpPr>
          <p:spPr>
            <a:xfrm>
              <a:off x="939954" y="2399962"/>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5">
                <a:lumMod val="5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4" tIns="839893" rIns="994326" bIns="623147" numCol="1" spcCol="1270" anchor="ctr" anchorCtr="0">
              <a:noAutofit/>
            </a:bodyPr>
            <a:lstStyle/>
            <a:p>
              <a:pPr marL="0" lvl="0" indent="0" defTabSz="1644650">
                <a:lnSpc>
                  <a:spcPct val="90000"/>
                </a:lnSpc>
                <a:spcBef>
                  <a:spcPct val="0"/>
                </a:spcBef>
                <a:spcAft>
                  <a:spcPct val="35000"/>
                </a:spcAft>
                <a:buNone/>
              </a:pPr>
              <a:r>
                <a:rPr lang="en-US" sz="2400" b="1" kern="1200" dirty="0">
                  <a:solidFill>
                    <a:schemeClr val="bg1"/>
                  </a:solidFill>
                </a:rPr>
                <a:t>inefficacy</a:t>
              </a:r>
            </a:p>
          </p:txBody>
        </p:sp>
        <p:sp>
          <p:nvSpPr>
            <p:cNvPr id="15" name="TextBox 14">
              <a:extLst>
                <a:ext uri="{FF2B5EF4-FFF2-40B4-BE49-F238E27FC236}">
                  <a16:creationId xmlns:a16="http://schemas.microsoft.com/office/drawing/2014/main" id="{A0E97513-00C7-48D8-AA73-1AAC685BA880}"/>
                </a:ext>
              </a:extLst>
            </p:cNvPr>
            <p:cNvSpPr txBox="1"/>
            <p:nvPr/>
          </p:nvSpPr>
          <p:spPr>
            <a:xfrm>
              <a:off x="2420616" y="3429000"/>
              <a:ext cx="2189527" cy="369332"/>
            </a:xfrm>
            <a:prstGeom prst="rect">
              <a:avLst/>
            </a:prstGeom>
            <a:noFill/>
          </p:spPr>
          <p:txBody>
            <a:bodyPr wrap="square" rtlCol="0">
              <a:spAutoFit/>
            </a:bodyPr>
            <a:lstStyle/>
            <a:p>
              <a:pPr algn="ctr"/>
              <a:r>
                <a:rPr lang="en-US" b="1" dirty="0">
                  <a:solidFill>
                    <a:schemeClr val="bg1"/>
                  </a:solidFill>
                </a:rPr>
                <a:t>BURNOUT</a:t>
              </a:r>
            </a:p>
          </p:txBody>
        </p:sp>
        <p:pic>
          <p:nvPicPr>
            <p:cNvPr id="22532" name="Picture 4" descr="Simple flame icon in flat style Royalty Free Vector Image">
              <a:extLst>
                <a:ext uri="{FF2B5EF4-FFF2-40B4-BE49-F238E27FC236}">
                  <a16:creationId xmlns:a16="http://schemas.microsoft.com/office/drawing/2014/main" id="{DB9446E2-F62E-4326-B547-15D995E315BF}"/>
                </a:ext>
              </a:extLst>
            </p:cNvPr>
            <p:cNvPicPr>
              <a:picLocks noChangeAspect="1" noChangeArrowheads="1"/>
            </p:cNvPicPr>
            <p:nvPr/>
          </p:nvPicPr>
          <p:blipFill rotWithShape="1">
            <a:blip r:embed="rId3" cstate="print">
              <a:clrChange>
                <a:clrFrom>
                  <a:srgbClr val="FFFFFF"/>
                </a:clrFrom>
                <a:clrTo>
                  <a:srgbClr val="FFFFFF">
                    <a:alpha val="0"/>
                  </a:srgbClr>
                </a:clrTo>
              </a:clrChange>
              <a:alphaModFix amt="85000"/>
              <a:extLst>
                <a:ext uri="{28A0092B-C50C-407E-A947-70E740481C1C}">
                  <a14:useLocalDpi xmlns:a14="http://schemas.microsoft.com/office/drawing/2010/main" val="0"/>
                </a:ext>
              </a:extLst>
            </a:blip>
            <a:srcRect/>
            <a:stretch/>
          </p:blipFill>
          <p:spPr bwMode="auto">
            <a:xfrm>
              <a:off x="3155371" y="2554613"/>
              <a:ext cx="720017" cy="95495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Arrow: Right 16">
            <a:extLst>
              <a:ext uri="{FF2B5EF4-FFF2-40B4-BE49-F238E27FC236}">
                <a16:creationId xmlns:a16="http://schemas.microsoft.com/office/drawing/2014/main" id="{6ABBBCAE-51A7-4A82-9448-0ADCB80A9510}"/>
              </a:ext>
            </a:extLst>
          </p:cNvPr>
          <p:cNvSpPr/>
          <p:nvPr/>
        </p:nvSpPr>
        <p:spPr>
          <a:xfrm rot="2337717">
            <a:off x="2637171" y="839579"/>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D7E93594-DA34-4F3F-8A6B-6C323AD3B3E3}"/>
              </a:ext>
            </a:extLst>
          </p:cNvPr>
          <p:cNvSpPr/>
          <p:nvPr/>
        </p:nvSpPr>
        <p:spPr>
          <a:xfrm rot="8634187">
            <a:off x="8569040" y="1522199"/>
            <a:ext cx="568265" cy="308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40D79664-D5E3-4AE1-8A42-E1794BD3942D}"/>
              </a:ext>
            </a:extLst>
          </p:cNvPr>
          <p:cNvSpPr/>
          <p:nvPr/>
        </p:nvSpPr>
        <p:spPr>
          <a:xfrm rot="7875594">
            <a:off x="7690494" y="533609"/>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BED80622-406A-4BC2-B8D4-7E3DAE372151}"/>
              </a:ext>
            </a:extLst>
          </p:cNvPr>
          <p:cNvSpPr/>
          <p:nvPr/>
        </p:nvSpPr>
        <p:spPr>
          <a:xfrm>
            <a:off x="2310528" y="3008037"/>
            <a:ext cx="515648" cy="345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911ED20D-555A-4D8D-B70C-8DB8E78B1A49}"/>
              </a:ext>
            </a:extLst>
          </p:cNvPr>
          <p:cNvSpPr/>
          <p:nvPr/>
        </p:nvSpPr>
        <p:spPr>
          <a:xfrm rot="1384051">
            <a:off x="2978541" y="2120315"/>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8F157C53-C5C1-479E-A6D7-96CA0C5607D5}"/>
              </a:ext>
            </a:extLst>
          </p:cNvPr>
          <p:cNvSpPr/>
          <p:nvPr/>
        </p:nvSpPr>
        <p:spPr>
          <a:xfrm rot="9771400">
            <a:off x="8929613" y="2490584"/>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1C7ED456-3B90-4B89-A81E-CD55DD7E8C8A}"/>
              </a:ext>
            </a:extLst>
          </p:cNvPr>
          <p:cNvSpPr/>
          <p:nvPr/>
        </p:nvSpPr>
        <p:spPr>
          <a:xfrm rot="3143393">
            <a:off x="4118782" y="622701"/>
            <a:ext cx="496129" cy="358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9440C331-33A9-4FA3-A140-8957F5675192}"/>
              </a:ext>
            </a:extLst>
          </p:cNvPr>
          <p:cNvSpPr/>
          <p:nvPr/>
        </p:nvSpPr>
        <p:spPr>
          <a:xfrm rot="20154960">
            <a:off x="2340920" y="4476844"/>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FCE9B9C5-706C-4CB7-BAF7-A1F8B423F633}"/>
              </a:ext>
            </a:extLst>
          </p:cNvPr>
          <p:cNvSpPr/>
          <p:nvPr/>
        </p:nvSpPr>
        <p:spPr>
          <a:xfrm rot="12501832">
            <a:off x="9074044" y="4963168"/>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0BCACC40-D7F1-46C5-AFC4-4309C757F473}"/>
              </a:ext>
            </a:extLst>
          </p:cNvPr>
          <p:cNvSpPr/>
          <p:nvPr/>
        </p:nvSpPr>
        <p:spPr>
          <a:xfrm rot="11742424">
            <a:off x="9391615" y="3835970"/>
            <a:ext cx="496129" cy="358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A35B104A-107A-44B3-808F-AD9F8139CC8B}"/>
              </a:ext>
            </a:extLst>
          </p:cNvPr>
          <p:cNvSpPr/>
          <p:nvPr/>
        </p:nvSpPr>
        <p:spPr>
          <a:xfrm rot="18924504">
            <a:off x="3925282" y="5623247"/>
            <a:ext cx="554084" cy="434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C13B4418-7FA6-467B-BB41-0302136A8C79}"/>
              </a:ext>
            </a:extLst>
          </p:cNvPr>
          <p:cNvSpPr/>
          <p:nvPr/>
        </p:nvSpPr>
        <p:spPr>
          <a:xfrm rot="13805898">
            <a:off x="7886616" y="5452811"/>
            <a:ext cx="771787" cy="536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5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EB0-DB19-45ED-8BCB-CE9F0F0C6976}"/>
              </a:ext>
            </a:extLst>
          </p:cNvPr>
          <p:cNvSpPr>
            <a:spLocks noGrp="1"/>
          </p:cNvSpPr>
          <p:nvPr>
            <p:ph type="title"/>
          </p:nvPr>
        </p:nvSpPr>
        <p:spPr>
          <a:xfrm>
            <a:off x="401521" y="2088822"/>
            <a:ext cx="3910389" cy="1892174"/>
          </a:xfrm>
        </p:spPr>
        <p:txBody>
          <a:bodyPr>
            <a:noAutofit/>
          </a:bodyPr>
          <a:lstStyle/>
          <a:p>
            <a:r>
              <a:rPr lang="en-US" sz="6000" dirty="0"/>
              <a:t>12 Stages of Burnout</a:t>
            </a:r>
          </a:p>
        </p:txBody>
      </p:sp>
      <p:grpSp>
        <p:nvGrpSpPr>
          <p:cNvPr id="21" name="Group 20">
            <a:extLst>
              <a:ext uri="{FF2B5EF4-FFF2-40B4-BE49-F238E27FC236}">
                <a16:creationId xmlns:a16="http://schemas.microsoft.com/office/drawing/2014/main" id="{2C4F75C3-164B-4BAB-9AD0-9D2DBBE52FFA}"/>
              </a:ext>
            </a:extLst>
          </p:cNvPr>
          <p:cNvGrpSpPr/>
          <p:nvPr/>
        </p:nvGrpSpPr>
        <p:grpSpPr>
          <a:xfrm>
            <a:off x="4551295" y="384190"/>
            <a:ext cx="7051729" cy="5670888"/>
            <a:chOff x="4841006" y="483778"/>
            <a:chExt cx="7051729" cy="5670888"/>
          </a:xfrm>
        </p:grpSpPr>
        <p:pic>
          <p:nvPicPr>
            <p:cNvPr id="4" name="Picture 2" descr="Sue West on LinkedIn: #job #burnout #balance">
              <a:extLst>
                <a:ext uri="{FF2B5EF4-FFF2-40B4-BE49-F238E27FC236}">
                  <a16:creationId xmlns:a16="http://schemas.microsoft.com/office/drawing/2014/main" id="{3B5673EC-DC41-4DF6-B8C0-56F210AFEA25}"/>
                </a:ext>
              </a:extLst>
            </p:cNvPr>
            <p:cNvPicPr>
              <a:picLocks noChangeAspect="1" noChangeArrowheads="1"/>
            </p:cNvPicPr>
            <p:nvPr/>
          </p:nvPicPr>
          <p:blipFill rotWithShape="1">
            <a:blip r:embed="rId3" cstate="print">
              <a:clrChange>
                <a:clrFrom>
                  <a:srgbClr val="FCF1EB"/>
                </a:clrFrom>
                <a:clrTo>
                  <a:srgbClr val="FCF1EB">
                    <a:alpha val="0"/>
                  </a:srgbClr>
                </a:clrTo>
              </a:clrChange>
              <a:extLst>
                <a:ext uri="{28A0092B-C50C-407E-A947-70E740481C1C}">
                  <a14:useLocalDpi xmlns:a14="http://schemas.microsoft.com/office/drawing/2010/main" val="0"/>
                </a:ext>
              </a:extLst>
            </a:blip>
            <a:srcRect/>
            <a:stretch/>
          </p:blipFill>
          <p:spPr bwMode="auto">
            <a:xfrm>
              <a:off x="5085535" y="4411444"/>
              <a:ext cx="6807200" cy="100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ue West on LinkedIn: #job #burnout #balance">
              <a:extLst>
                <a:ext uri="{FF2B5EF4-FFF2-40B4-BE49-F238E27FC236}">
                  <a16:creationId xmlns:a16="http://schemas.microsoft.com/office/drawing/2014/main" id="{41876690-A09A-4758-8B37-4A9B97F76417}"/>
                </a:ext>
              </a:extLst>
            </p:cNvPr>
            <p:cNvPicPr>
              <a:picLocks noChangeAspect="1" noChangeArrowheads="1"/>
            </p:cNvPicPr>
            <p:nvPr/>
          </p:nvPicPr>
          <p:blipFill rotWithShape="1">
            <a:blip r:embed="rId4" cstate="print">
              <a:clrChange>
                <a:clrFrom>
                  <a:srgbClr val="FCF1EB"/>
                </a:clrFrom>
                <a:clrTo>
                  <a:srgbClr val="FCF1EB">
                    <a:alpha val="0"/>
                  </a:srgbClr>
                </a:clrTo>
              </a:clrChange>
              <a:extLst>
                <a:ext uri="{28A0092B-C50C-407E-A947-70E740481C1C}">
                  <a14:useLocalDpi xmlns:a14="http://schemas.microsoft.com/office/drawing/2010/main" val="0"/>
                </a:ext>
              </a:extLst>
            </a:blip>
            <a:srcRect/>
            <a:stretch/>
          </p:blipFill>
          <p:spPr bwMode="auto">
            <a:xfrm>
              <a:off x="5085535" y="2447611"/>
              <a:ext cx="6807200" cy="100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ue West on LinkedIn: #job #burnout #balance">
              <a:extLst>
                <a:ext uri="{FF2B5EF4-FFF2-40B4-BE49-F238E27FC236}">
                  <a16:creationId xmlns:a16="http://schemas.microsoft.com/office/drawing/2014/main" id="{791264EF-A336-4482-901B-46CFFE92E773}"/>
                </a:ext>
              </a:extLst>
            </p:cNvPr>
            <p:cNvPicPr>
              <a:picLocks noChangeAspect="1" noChangeArrowheads="1"/>
            </p:cNvPicPr>
            <p:nvPr/>
          </p:nvPicPr>
          <p:blipFill rotWithShape="1">
            <a:blip r:embed="rId5" cstate="print">
              <a:clrChange>
                <a:clrFrom>
                  <a:srgbClr val="FCF1EB"/>
                </a:clrFrom>
                <a:clrTo>
                  <a:srgbClr val="FCF1EB">
                    <a:alpha val="0"/>
                  </a:srgbClr>
                </a:clrTo>
              </a:clrChange>
              <a:extLst>
                <a:ext uri="{28A0092B-C50C-407E-A947-70E740481C1C}">
                  <a14:useLocalDpi xmlns:a14="http://schemas.microsoft.com/office/drawing/2010/main" val="0"/>
                </a:ext>
              </a:extLst>
            </a:blip>
            <a:srcRect/>
            <a:stretch/>
          </p:blipFill>
          <p:spPr bwMode="auto">
            <a:xfrm>
              <a:off x="5085535" y="483778"/>
              <a:ext cx="6807200" cy="1001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90DF21-6813-49E2-BC59-F004D88AB53B}"/>
                </a:ext>
              </a:extLst>
            </p:cNvPr>
            <p:cNvSpPr txBox="1"/>
            <p:nvPr/>
          </p:nvSpPr>
          <p:spPr>
            <a:xfrm>
              <a:off x="5106515" y="1357413"/>
              <a:ext cx="1673352" cy="830997"/>
            </a:xfrm>
            <a:prstGeom prst="rect">
              <a:avLst/>
            </a:prstGeom>
            <a:noFill/>
          </p:spPr>
          <p:txBody>
            <a:bodyPr wrap="square" rtlCol="0">
              <a:spAutoFit/>
            </a:bodyPr>
            <a:lstStyle/>
            <a:p>
              <a:pPr algn="ctr"/>
              <a:r>
                <a:rPr lang="en-US" sz="1600" b="1" dirty="0"/>
                <a:t>Stage 1</a:t>
              </a:r>
            </a:p>
            <a:p>
              <a:pPr algn="ctr"/>
              <a:r>
                <a:rPr lang="en-US" sz="1600" dirty="0"/>
                <a:t>Proving themselves</a:t>
              </a:r>
            </a:p>
          </p:txBody>
        </p:sp>
        <p:sp>
          <p:nvSpPr>
            <p:cNvPr id="9" name="TextBox 8">
              <a:extLst>
                <a:ext uri="{FF2B5EF4-FFF2-40B4-BE49-F238E27FC236}">
                  <a16:creationId xmlns:a16="http://schemas.microsoft.com/office/drawing/2014/main" id="{B95BF359-4C50-4C62-B040-BC52A7EA5FA6}"/>
                </a:ext>
              </a:extLst>
            </p:cNvPr>
            <p:cNvSpPr txBox="1"/>
            <p:nvPr/>
          </p:nvSpPr>
          <p:spPr>
            <a:xfrm>
              <a:off x="6792689" y="1357413"/>
              <a:ext cx="1673352" cy="584775"/>
            </a:xfrm>
            <a:prstGeom prst="rect">
              <a:avLst/>
            </a:prstGeom>
            <a:noFill/>
          </p:spPr>
          <p:txBody>
            <a:bodyPr wrap="square" rtlCol="0">
              <a:spAutoFit/>
            </a:bodyPr>
            <a:lstStyle/>
            <a:p>
              <a:pPr algn="ctr"/>
              <a:r>
                <a:rPr lang="en-US" sz="1600" b="1" dirty="0"/>
                <a:t>Stage 2</a:t>
              </a:r>
            </a:p>
            <a:p>
              <a:pPr algn="ctr"/>
              <a:r>
                <a:rPr lang="en-US" sz="1600" dirty="0"/>
                <a:t>Working harder</a:t>
              </a:r>
            </a:p>
          </p:txBody>
        </p:sp>
        <p:sp>
          <p:nvSpPr>
            <p:cNvPr id="10" name="TextBox 9">
              <a:extLst>
                <a:ext uri="{FF2B5EF4-FFF2-40B4-BE49-F238E27FC236}">
                  <a16:creationId xmlns:a16="http://schemas.microsoft.com/office/drawing/2014/main" id="{13292B32-A318-45C5-8B01-50498B08F434}"/>
                </a:ext>
              </a:extLst>
            </p:cNvPr>
            <p:cNvSpPr txBox="1"/>
            <p:nvPr/>
          </p:nvSpPr>
          <p:spPr>
            <a:xfrm>
              <a:off x="8451643" y="1357413"/>
              <a:ext cx="1673352" cy="830997"/>
            </a:xfrm>
            <a:prstGeom prst="rect">
              <a:avLst/>
            </a:prstGeom>
            <a:noFill/>
          </p:spPr>
          <p:txBody>
            <a:bodyPr wrap="square" rtlCol="0">
              <a:spAutoFit/>
            </a:bodyPr>
            <a:lstStyle/>
            <a:p>
              <a:pPr algn="ctr"/>
              <a:r>
                <a:rPr lang="en-US" sz="1600" b="1" dirty="0"/>
                <a:t>Stage 3</a:t>
              </a:r>
            </a:p>
            <a:p>
              <a:pPr algn="ctr"/>
              <a:r>
                <a:rPr lang="en-US" sz="1600" dirty="0"/>
                <a:t>Neglecting their needs</a:t>
              </a:r>
            </a:p>
          </p:txBody>
        </p:sp>
        <p:sp>
          <p:nvSpPr>
            <p:cNvPr id="11" name="TextBox 10">
              <a:extLst>
                <a:ext uri="{FF2B5EF4-FFF2-40B4-BE49-F238E27FC236}">
                  <a16:creationId xmlns:a16="http://schemas.microsoft.com/office/drawing/2014/main" id="{C5652C6D-72DC-42AB-B086-5F3299352F43}"/>
                </a:ext>
              </a:extLst>
            </p:cNvPr>
            <p:cNvSpPr txBox="1"/>
            <p:nvPr/>
          </p:nvSpPr>
          <p:spPr>
            <a:xfrm>
              <a:off x="10165036" y="1357413"/>
              <a:ext cx="1673352" cy="830997"/>
            </a:xfrm>
            <a:prstGeom prst="rect">
              <a:avLst/>
            </a:prstGeom>
            <a:noFill/>
          </p:spPr>
          <p:txBody>
            <a:bodyPr wrap="square" rtlCol="0">
              <a:spAutoFit/>
            </a:bodyPr>
            <a:lstStyle/>
            <a:p>
              <a:pPr algn="ctr"/>
              <a:r>
                <a:rPr lang="en-US" sz="1600" b="1" dirty="0"/>
                <a:t>Stage 4</a:t>
              </a:r>
            </a:p>
            <a:p>
              <a:pPr algn="ctr"/>
              <a:r>
                <a:rPr lang="en-US" sz="1600" dirty="0"/>
                <a:t>Displacing conflicts</a:t>
              </a:r>
            </a:p>
          </p:txBody>
        </p:sp>
        <p:sp>
          <p:nvSpPr>
            <p:cNvPr id="12" name="TextBox 11">
              <a:extLst>
                <a:ext uri="{FF2B5EF4-FFF2-40B4-BE49-F238E27FC236}">
                  <a16:creationId xmlns:a16="http://schemas.microsoft.com/office/drawing/2014/main" id="{DD1F58A9-1560-4293-8E1A-A2836FADA25C}"/>
                </a:ext>
              </a:extLst>
            </p:cNvPr>
            <p:cNvSpPr txBox="1"/>
            <p:nvPr/>
          </p:nvSpPr>
          <p:spPr>
            <a:xfrm>
              <a:off x="5106515" y="3390959"/>
              <a:ext cx="1673352" cy="830997"/>
            </a:xfrm>
            <a:prstGeom prst="rect">
              <a:avLst/>
            </a:prstGeom>
            <a:noFill/>
          </p:spPr>
          <p:txBody>
            <a:bodyPr wrap="square" rtlCol="0">
              <a:spAutoFit/>
            </a:bodyPr>
            <a:lstStyle/>
            <a:p>
              <a:pPr algn="ctr"/>
              <a:r>
                <a:rPr lang="en-US" sz="1600" b="1" dirty="0"/>
                <a:t>Stage 5</a:t>
              </a:r>
            </a:p>
            <a:p>
              <a:pPr algn="ctr"/>
              <a:r>
                <a:rPr lang="en-US" sz="1600" dirty="0"/>
                <a:t>Revising their values</a:t>
              </a:r>
            </a:p>
          </p:txBody>
        </p:sp>
        <p:sp>
          <p:nvSpPr>
            <p:cNvPr id="13" name="TextBox 12">
              <a:extLst>
                <a:ext uri="{FF2B5EF4-FFF2-40B4-BE49-F238E27FC236}">
                  <a16:creationId xmlns:a16="http://schemas.microsoft.com/office/drawing/2014/main" id="{6EBE0147-5576-4945-8453-1AEDA6BF931B}"/>
                </a:ext>
              </a:extLst>
            </p:cNvPr>
            <p:cNvSpPr txBox="1"/>
            <p:nvPr/>
          </p:nvSpPr>
          <p:spPr>
            <a:xfrm>
              <a:off x="6792689" y="3390959"/>
              <a:ext cx="1673352" cy="830997"/>
            </a:xfrm>
            <a:prstGeom prst="rect">
              <a:avLst/>
            </a:prstGeom>
            <a:noFill/>
          </p:spPr>
          <p:txBody>
            <a:bodyPr wrap="square" rtlCol="0">
              <a:spAutoFit/>
            </a:bodyPr>
            <a:lstStyle/>
            <a:p>
              <a:pPr algn="ctr"/>
              <a:r>
                <a:rPr lang="en-US" sz="1600" b="1" dirty="0"/>
                <a:t>Stage 6</a:t>
              </a:r>
            </a:p>
            <a:p>
              <a:pPr algn="ctr"/>
              <a:r>
                <a:rPr lang="en-US" sz="1600" dirty="0"/>
                <a:t>Denial of problems</a:t>
              </a:r>
            </a:p>
          </p:txBody>
        </p:sp>
        <p:sp>
          <p:nvSpPr>
            <p:cNvPr id="14" name="TextBox 13">
              <a:extLst>
                <a:ext uri="{FF2B5EF4-FFF2-40B4-BE49-F238E27FC236}">
                  <a16:creationId xmlns:a16="http://schemas.microsoft.com/office/drawing/2014/main" id="{6C0439BF-9201-4A27-BF29-84404C59E361}"/>
                </a:ext>
              </a:extLst>
            </p:cNvPr>
            <p:cNvSpPr txBox="1"/>
            <p:nvPr/>
          </p:nvSpPr>
          <p:spPr>
            <a:xfrm>
              <a:off x="8478863" y="3390959"/>
              <a:ext cx="1673352" cy="584775"/>
            </a:xfrm>
            <a:prstGeom prst="rect">
              <a:avLst/>
            </a:prstGeom>
            <a:noFill/>
          </p:spPr>
          <p:txBody>
            <a:bodyPr wrap="square" rtlCol="0">
              <a:spAutoFit/>
            </a:bodyPr>
            <a:lstStyle/>
            <a:p>
              <a:pPr algn="ctr"/>
              <a:r>
                <a:rPr lang="en-US" sz="1600" b="1" dirty="0"/>
                <a:t>Stage 7</a:t>
              </a:r>
            </a:p>
            <a:p>
              <a:pPr algn="ctr"/>
              <a:r>
                <a:rPr lang="en-US" sz="1600" dirty="0"/>
                <a:t>Withdrawal</a:t>
              </a:r>
            </a:p>
          </p:txBody>
        </p:sp>
        <p:sp>
          <p:nvSpPr>
            <p:cNvPr id="15" name="TextBox 14">
              <a:extLst>
                <a:ext uri="{FF2B5EF4-FFF2-40B4-BE49-F238E27FC236}">
                  <a16:creationId xmlns:a16="http://schemas.microsoft.com/office/drawing/2014/main" id="{91BB66D2-2226-4923-881F-13A05227F731}"/>
                </a:ext>
              </a:extLst>
            </p:cNvPr>
            <p:cNvSpPr txBox="1"/>
            <p:nvPr/>
          </p:nvSpPr>
          <p:spPr>
            <a:xfrm>
              <a:off x="6792689" y="5323669"/>
              <a:ext cx="1673352" cy="584775"/>
            </a:xfrm>
            <a:prstGeom prst="rect">
              <a:avLst/>
            </a:prstGeom>
            <a:noFill/>
          </p:spPr>
          <p:txBody>
            <a:bodyPr wrap="square" rtlCol="0">
              <a:spAutoFit/>
            </a:bodyPr>
            <a:lstStyle/>
            <a:p>
              <a:pPr algn="ctr"/>
              <a:r>
                <a:rPr lang="en-US" sz="1600" b="1" dirty="0"/>
                <a:t>Stage 10</a:t>
              </a:r>
            </a:p>
            <a:p>
              <a:pPr algn="ctr"/>
              <a:r>
                <a:rPr lang="en-US" sz="1600" dirty="0"/>
                <a:t>Inner emptiness</a:t>
              </a:r>
            </a:p>
          </p:txBody>
        </p:sp>
        <p:sp>
          <p:nvSpPr>
            <p:cNvPr id="16" name="TextBox 15">
              <a:extLst>
                <a:ext uri="{FF2B5EF4-FFF2-40B4-BE49-F238E27FC236}">
                  <a16:creationId xmlns:a16="http://schemas.microsoft.com/office/drawing/2014/main" id="{BAA1519F-622E-4E41-B808-E890F47E0215}"/>
                </a:ext>
              </a:extLst>
            </p:cNvPr>
            <p:cNvSpPr txBox="1"/>
            <p:nvPr/>
          </p:nvSpPr>
          <p:spPr>
            <a:xfrm>
              <a:off x="8451643" y="5323669"/>
              <a:ext cx="1673352" cy="584775"/>
            </a:xfrm>
            <a:prstGeom prst="rect">
              <a:avLst/>
            </a:prstGeom>
            <a:noFill/>
          </p:spPr>
          <p:txBody>
            <a:bodyPr wrap="square" rtlCol="0">
              <a:spAutoFit/>
            </a:bodyPr>
            <a:lstStyle/>
            <a:p>
              <a:pPr algn="ctr"/>
              <a:r>
                <a:rPr lang="en-US" sz="1600" b="1" dirty="0"/>
                <a:t>Stage 11</a:t>
              </a:r>
            </a:p>
            <a:p>
              <a:pPr algn="ctr"/>
              <a:r>
                <a:rPr lang="en-US" sz="1600" dirty="0"/>
                <a:t>Depression</a:t>
              </a:r>
            </a:p>
          </p:txBody>
        </p:sp>
        <p:sp>
          <p:nvSpPr>
            <p:cNvPr id="17" name="TextBox 16">
              <a:extLst>
                <a:ext uri="{FF2B5EF4-FFF2-40B4-BE49-F238E27FC236}">
                  <a16:creationId xmlns:a16="http://schemas.microsoft.com/office/drawing/2014/main" id="{ED343FF6-BB1F-45BF-89E4-5E3A4A4D9B7C}"/>
                </a:ext>
              </a:extLst>
            </p:cNvPr>
            <p:cNvSpPr txBox="1"/>
            <p:nvPr/>
          </p:nvSpPr>
          <p:spPr>
            <a:xfrm>
              <a:off x="10165036" y="3390959"/>
              <a:ext cx="1673352" cy="830997"/>
            </a:xfrm>
            <a:prstGeom prst="rect">
              <a:avLst/>
            </a:prstGeom>
            <a:noFill/>
          </p:spPr>
          <p:txBody>
            <a:bodyPr wrap="square" rtlCol="0">
              <a:spAutoFit/>
            </a:bodyPr>
            <a:lstStyle/>
            <a:p>
              <a:pPr algn="ctr"/>
              <a:r>
                <a:rPr lang="en-US" sz="1600" b="1" dirty="0"/>
                <a:t>Stage 8</a:t>
              </a:r>
            </a:p>
            <a:p>
              <a:pPr algn="ctr"/>
              <a:r>
                <a:rPr lang="en-US" sz="1600" dirty="0"/>
                <a:t>Behavioral changes</a:t>
              </a:r>
            </a:p>
          </p:txBody>
        </p:sp>
        <p:sp>
          <p:nvSpPr>
            <p:cNvPr id="18" name="TextBox 17">
              <a:extLst>
                <a:ext uri="{FF2B5EF4-FFF2-40B4-BE49-F238E27FC236}">
                  <a16:creationId xmlns:a16="http://schemas.microsoft.com/office/drawing/2014/main" id="{6820257E-9F87-4E06-9684-E9A2BC43037C}"/>
                </a:ext>
              </a:extLst>
            </p:cNvPr>
            <p:cNvSpPr txBox="1"/>
            <p:nvPr/>
          </p:nvSpPr>
          <p:spPr>
            <a:xfrm>
              <a:off x="10165036" y="5323669"/>
              <a:ext cx="1673352" cy="830997"/>
            </a:xfrm>
            <a:prstGeom prst="rect">
              <a:avLst/>
            </a:prstGeom>
            <a:noFill/>
          </p:spPr>
          <p:txBody>
            <a:bodyPr wrap="square" rtlCol="0">
              <a:spAutoFit/>
            </a:bodyPr>
            <a:lstStyle/>
            <a:p>
              <a:pPr algn="ctr"/>
              <a:r>
                <a:rPr lang="en-US" sz="1600" b="1" dirty="0"/>
                <a:t>Stage 12</a:t>
              </a:r>
            </a:p>
            <a:p>
              <a:pPr algn="ctr"/>
              <a:r>
                <a:rPr lang="en-US" sz="1600" dirty="0"/>
                <a:t>Burnout Syndrome</a:t>
              </a:r>
            </a:p>
          </p:txBody>
        </p:sp>
        <p:sp>
          <p:nvSpPr>
            <p:cNvPr id="19" name="TextBox 18">
              <a:extLst>
                <a:ext uri="{FF2B5EF4-FFF2-40B4-BE49-F238E27FC236}">
                  <a16:creationId xmlns:a16="http://schemas.microsoft.com/office/drawing/2014/main" id="{11FEE705-DB37-4981-B104-5B286FB2513D}"/>
                </a:ext>
              </a:extLst>
            </p:cNvPr>
            <p:cNvSpPr txBox="1"/>
            <p:nvPr/>
          </p:nvSpPr>
          <p:spPr>
            <a:xfrm>
              <a:off x="4841006" y="5323669"/>
              <a:ext cx="2211861" cy="584775"/>
            </a:xfrm>
            <a:prstGeom prst="rect">
              <a:avLst/>
            </a:prstGeom>
            <a:noFill/>
          </p:spPr>
          <p:txBody>
            <a:bodyPr wrap="square" rtlCol="0">
              <a:spAutoFit/>
            </a:bodyPr>
            <a:lstStyle/>
            <a:p>
              <a:pPr algn="ctr"/>
              <a:r>
                <a:rPr lang="en-US" sz="1600" b="1" dirty="0"/>
                <a:t>Stage 9</a:t>
              </a:r>
            </a:p>
            <a:p>
              <a:pPr algn="ctr"/>
              <a:r>
                <a:rPr lang="en-US" sz="1600" dirty="0"/>
                <a:t>Depersonalization</a:t>
              </a:r>
            </a:p>
          </p:txBody>
        </p:sp>
      </p:grpSp>
    </p:spTree>
    <p:extLst>
      <p:ext uri="{BB962C8B-B14F-4D97-AF65-F5344CB8AC3E}">
        <p14:creationId xmlns:p14="http://schemas.microsoft.com/office/powerpoint/2010/main" val="127912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5BB26-206E-4CEC-BD7D-9598EE3017E2}"/>
              </a:ext>
            </a:extLst>
          </p:cNvPr>
          <p:cNvSpPr>
            <a:spLocks noGrp="1"/>
          </p:cNvSpPr>
          <p:nvPr>
            <p:ph type="title"/>
          </p:nvPr>
        </p:nvSpPr>
        <p:spPr>
          <a:xfrm>
            <a:off x="640080" y="616756"/>
            <a:ext cx="4368602" cy="1956841"/>
          </a:xfrm>
        </p:spPr>
        <p:txBody>
          <a:bodyPr vert="horz" lIns="91440" tIns="45720" rIns="91440" bIns="45720" rtlCol="0" anchor="b">
            <a:normAutofit/>
          </a:bodyPr>
          <a:lstStyle/>
          <a:p>
            <a:r>
              <a:rPr lang="en-US" dirty="0"/>
              <a:t>Stage 1: </a:t>
            </a:r>
            <a:br>
              <a:rPr lang="en-US" dirty="0"/>
            </a:br>
            <a:r>
              <a:rPr lang="en-US" dirty="0"/>
              <a:t>Proving Their Worth</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2D4BB-FE9D-4025-AFF9-1CDD0E3361F9}"/>
              </a:ext>
            </a:extLst>
          </p:cNvPr>
          <p:cNvSpPr>
            <a:spLocks noGrp="1"/>
          </p:cNvSpPr>
          <p:nvPr>
            <p:ph idx="1"/>
          </p:nvPr>
        </p:nvSpPr>
        <p:spPr>
          <a:xfrm>
            <a:off x="640080" y="2872899"/>
            <a:ext cx="4243589" cy="3320668"/>
          </a:xfrm>
        </p:spPr>
        <p:txBody>
          <a:bodyPr vert="horz" lIns="91440" tIns="45720" rIns="91440" bIns="45720" rtlCol="0">
            <a:normAutofit/>
          </a:bodyPr>
          <a:lstStyle/>
          <a:p>
            <a:r>
              <a:rPr lang="en-US" dirty="0"/>
              <a:t>Obsessive need to perform</a:t>
            </a:r>
          </a:p>
          <a:p>
            <a:r>
              <a:rPr lang="en-US" dirty="0"/>
              <a:t>Always wanting to go “above and beyond” </a:t>
            </a:r>
          </a:p>
          <a:p>
            <a:r>
              <a:rPr lang="en-US" dirty="0"/>
              <a:t>Not good at setting boundaries </a:t>
            </a:r>
          </a:p>
          <a:p>
            <a:r>
              <a:rPr lang="en-US" dirty="0"/>
              <a:t>Scared of what will happen if others don’t see their value or contribution</a:t>
            </a:r>
          </a:p>
          <a:p>
            <a:endParaRPr lang="en-US" dirty="0"/>
          </a:p>
          <a:p>
            <a:endParaRPr lang="en-US" dirty="0"/>
          </a:p>
        </p:txBody>
      </p:sp>
      <p:pic>
        <p:nvPicPr>
          <p:cNvPr id="6" name="Picture 5" descr="A group of trophies&#10;&#10;Description automatically generated with low confidence">
            <a:extLst>
              <a:ext uri="{FF2B5EF4-FFF2-40B4-BE49-F238E27FC236}">
                <a16:creationId xmlns:a16="http://schemas.microsoft.com/office/drawing/2014/main" id="{599DA98A-8E30-428C-B60C-D2F574EAFF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1506" name="Picture 2" descr="Flames Clipart Images | Free Download | PNG Transparent Background - Pngtree">
            <a:extLst>
              <a:ext uri="{FF2B5EF4-FFF2-40B4-BE49-F238E27FC236}">
                <a16:creationId xmlns:a16="http://schemas.microsoft.com/office/drawing/2014/main" id="{10C2C347-60A4-4A41-AD5D-A6E610CF239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464" y="757429"/>
            <a:ext cx="457200" cy="457200"/>
          </a:xfrm>
          <a:prstGeom prst="flowChartConnector">
            <a:avLst/>
          </a:prstGeom>
          <a:noFill/>
          <a:ln w="28575">
            <a:solidFill>
              <a:srgbClr val="00A4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2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F6539-870D-42C2-949F-7DE6B7A65BD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dirty="0"/>
              <a:t>Realistic Expectations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EAF880-0AB4-4F7A-A575-6EF0DE963AB4}"/>
              </a:ext>
            </a:extLst>
          </p:cNvPr>
          <p:cNvSpPr>
            <a:spLocks noGrp="1"/>
          </p:cNvSpPr>
          <p:nvPr>
            <p:ph idx="1"/>
          </p:nvPr>
        </p:nvSpPr>
        <p:spPr>
          <a:xfrm>
            <a:off x="630935" y="2807208"/>
            <a:ext cx="4018885" cy="3410712"/>
          </a:xfrm>
        </p:spPr>
        <p:txBody>
          <a:bodyPr vert="horz" lIns="91440" tIns="45720" rIns="91440" bIns="45720" rtlCol="0" anchor="t">
            <a:normAutofit/>
          </a:bodyPr>
          <a:lstStyle/>
          <a:p>
            <a:pPr marL="285750" marR="0" lvl="0" fontAlgn="auto">
              <a:spcBef>
                <a:spcPts val="0"/>
              </a:spcBef>
              <a:spcAft>
                <a:spcPts val="0"/>
              </a:spcAft>
              <a:buClrTx/>
              <a:buSzTx/>
              <a:tabLst/>
              <a:defRPr/>
            </a:pPr>
            <a:r>
              <a:rPr lang="en-US" sz="2800" dirty="0"/>
              <a:t>Residency is a period of continued education and training </a:t>
            </a:r>
          </a:p>
          <a:p>
            <a:pPr marL="285750" marR="0" lvl="0" fontAlgn="auto">
              <a:spcBef>
                <a:spcPts val="0"/>
              </a:spcBef>
              <a:spcAft>
                <a:spcPts val="0"/>
              </a:spcAft>
              <a:buClrTx/>
              <a:buSzTx/>
              <a:tabLst/>
              <a:defRPr/>
            </a:pPr>
            <a:r>
              <a:rPr lang="en-US" sz="2800" dirty="0"/>
              <a:t>Development will be progressive </a:t>
            </a:r>
          </a:p>
          <a:p>
            <a:pPr marL="285750" marR="0" lvl="0" fontAlgn="auto">
              <a:spcBef>
                <a:spcPts val="0"/>
              </a:spcBef>
              <a:spcAft>
                <a:spcPts val="0"/>
              </a:spcAft>
              <a:buClrTx/>
              <a:buSzTx/>
              <a:tabLst/>
              <a:defRPr/>
            </a:pPr>
            <a:r>
              <a:rPr lang="en-US" sz="2800" dirty="0"/>
              <a:t>Trust in the program </a:t>
            </a:r>
          </a:p>
          <a:p>
            <a:endParaRPr lang="en-US" sz="2800" dirty="0"/>
          </a:p>
        </p:txBody>
      </p:sp>
      <p:pic>
        <p:nvPicPr>
          <p:cNvPr id="5" name="Picture 4">
            <a:extLst>
              <a:ext uri="{FF2B5EF4-FFF2-40B4-BE49-F238E27FC236}">
                <a16:creationId xmlns:a16="http://schemas.microsoft.com/office/drawing/2014/main" id="{366D99E3-D6B4-4AB6-8F9A-A71AEA20112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43207" y="1405164"/>
            <a:ext cx="6481864" cy="4553509"/>
          </a:xfrm>
          <a:prstGeom prst="rect">
            <a:avLst/>
          </a:prstGeom>
          <a:ln w="28575">
            <a:solidFill>
              <a:srgbClr val="236192"/>
            </a:solidFill>
          </a:ln>
        </p:spPr>
      </p:pic>
    </p:spTree>
    <p:extLst>
      <p:ext uri="{BB962C8B-B14F-4D97-AF65-F5344CB8AC3E}">
        <p14:creationId xmlns:p14="http://schemas.microsoft.com/office/powerpoint/2010/main" val="3270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E48C-0824-4111-9D89-D48BAD31000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Meaningful Recognition</a:t>
            </a:r>
          </a:p>
        </p:txBody>
      </p:sp>
      <p:sp>
        <p:nvSpPr>
          <p:cNvPr id="3" name="Content Placeholder 2">
            <a:extLst>
              <a:ext uri="{FF2B5EF4-FFF2-40B4-BE49-F238E27FC236}">
                <a16:creationId xmlns:a16="http://schemas.microsoft.com/office/drawing/2014/main" id="{DA77C790-7460-408F-9B36-6CB014084D49}"/>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spcAft>
                <a:spcPts val="500"/>
              </a:spcAft>
              <a:buNone/>
            </a:pPr>
            <a:r>
              <a:rPr lang="en-US" sz="4000" i="1" spc="100" dirty="0"/>
              <a:t>“It is not our responsibility to motivate others; it is our responsibility to connect the work people do each day with their passion.”</a:t>
            </a:r>
          </a:p>
          <a:p>
            <a:pPr marL="0" indent="0" algn="r">
              <a:spcAft>
                <a:spcPts val="500"/>
              </a:spcAft>
              <a:buNone/>
            </a:pPr>
            <a:r>
              <a:rPr lang="en-US" sz="1000" i="1" dirty="0"/>
              <a:t>- Studer Education</a:t>
            </a:r>
          </a:p>
        </p:txBody>
      </p:sp>
      <p:pic>
        <p:nvPicPr>
          <p:cNvPr id="12" name="Picture 11">
            <a:extLst>
              <a:ext uri="{FF2B5EF4-FFF2-40B4-BE49-F238E27FC236}">
                <a16:creationId xmlns:a16="http://schemas.microsoft.com/office/drawing/2014/main" id="{D8E99BE6-2DCB-4426-AE90-984E1AFDB2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cxnSp>
        <p:nvCxnSpPr>
          <p:cNvPr id="35" name="Straight Connector 34">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85D42"/>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1A7FCD5D-C56E-4EC8-A2C4-08D7107DD66D}"/>
              </a:ext>
            </a:extLst>
          </p:cNvPr>
          <p:cNvSpPr txBox="1">
            <a:spLocks/>
          </p:cNvSpPr>
          <p:nvPr/>
        </p:nvSpPr>
        <p:spPr>
          <a:xfrm>
            <a:off x="6096000" y="1349316"/>
            <a:ext cx="5134964" cy="4695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highlight>
                <a:srgbClr val="FFFF00"/>
              </a:highlight>
            </a:endParaRPr>
          </a:p>
        </p:txBody>
      </p:sp>
    </p:spTree>
    <p:extLst>
      <p:ext uri="{BB962C8B-B14F-4D97-AF65-F5344CB8AC3E}">
        <p14:creationId xmlns:p14="http://schemas.microsoft.com/office/powerpoint/2010/main" val="967836719"/>
      </p:ext>
    </p:extLst>
  </p:cSld>
  <p:clrMapOvr>
    <a:masterClrMapping/>
  </p:clrMapOvr>
</p:sld>
</file>

<file path=ppt/theme/theme1.xml><?xml version="1.0" encoding="utf-8"?>
<a:theme xmlns:a="http://schemas.openxmlformats.org/drawingml/2006/main" name="1_Office Theme">
  <a:themeElements>
    <a:clrScheme name="Custom 5">
      <a:dk1>
        <a:sysClr val="windowText" lastClr="000000"/>
      </a:dk1>
      <a:lt1>
        <a:sysClr val="window" lastClr="FFFFFF"/>
      </a:lt1>
      <a:dk2>
        <a:srgbClr val="17406D"/>
      </a:dk2>
      <a:lt2>
        <a:srgbClr val="DBEFF9"/>
      </a:lt2>
      <a:accent1>
        <a:srgbClr val="236192"/>
      </a:accent1>
      <a:accent2>
        <a:srgbClr val="007DBA"/>
      </a:accent2>
      <a:accent3>
        <a:srgbClr val="507F70"/>
      </a:accent3>
      <a:accent4>
        <a:srgbClr val="B580D1"/>
      </a:accent4>
      <a:accent5>
        <a:srgbClr val="DBB7BB"/>
      </a:accent5>
      <a:accent6>
        <a:srgbClr val="7EDDD3"/>
      </a:accent6>
      <a:hlink>
        <a:srgbClr val="68478D"/>
      </a:hlink>
      <a:folHlink>
        <a:srgbClr val="85DFD0"/>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4528</TotalTime>
  <Words>3302</Words>
  <Application>Microsoft Office PowerPoint</Application>
  <PresentationFormat>Widescreen</PresentationFormat>
  <Paragraphs>430</Paragraphs>
  <Slides>34</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 Black</vt:lpstr>
      <vt:lpstr>Arimo</vt:lpstr>
      <vt:lpstr>Calibri</vt:lpstr>
      <vt:lpstr>Calibri Light</vt:lpstr>
      <vt:lpstr>Californian FB</vt:lpstr>
      <vt:lpstr>Cambria</vt:lpstr>
      <vt:lpstr>MV Boli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12 Stages of Burnout</vt:lpstr>
      <vt:lpstr>Stage 1:  Proving Their Worth</vt:lpstr>
      <vt:lpstr>Realistic Expectations</vt:lpstr>
      <vt:lpstr>Meaningful Recognition</vt:lpstr>
      <vt:lpstr>PowerPoint Presentation</vt:lpstr>
      <vt:lpstr>Shared Experiences</vt:lpstr>
      <vt:lpstr>Stage 2:  Working Harder</vt:lpstr>
      <vt:lpstr>Identifying the Issue</vt:lpstr>
      <vt:lpstr>Normalize Mistakes</vt:lpstr>
      <vt:lpstr>“How Could I Have Missed This?” </vt:lpstr>
      <vt:lpstr>Stage 3:  Neglecting Their Needs</vt:lpstr>
      <vt:lpstr>Curated Areas for Self-Care</vt:lpstr>
      <vt:lpstr>Zen Den</vt:lpstr>
      <vt:lpstr>Intentional Play and Bonding</vt:lpstr>
      <vt:lpstr>Dip Day</vt:lpstr>
      <vt:lpstr>Stage 4:  Displacement of Conflicts</vt:lpstr>
      <vt:lpstr>Meaningful Rounding </vt:lpstr>
      <vt:lpstr>Addressing Emotional Intelligence</vt:lpstr>
      <vt:lpstr>Stage 5:  Revision of Values</vt:lpstr>
      <vt:lpstr>Be Clear and Direct</vt:lpstr>
      <vt:lpstr>Measuring Impact</vt:lpstr>
      <vt:lpstr>Survey Instruments</vt:lpstr>
      <vt:lpstr>PowerPoint Presentation</vt:lpstr>
      <vt:lpstr>PowerPoint Presentation</vt:lpstr>
      <vt:lpstr>PowerPoint Presentation</vt:lpstr>
      <vt:lpstr>Quick Reference</vt:lpstr>
      <vt:lpstr>Stages of Burnout 6-12</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dc:title>
  <dc:creator>Snoke, Julie</dc:creator>
  <cp:lastModifiedBy>Bamrick, Kerry</cp:lastModifiedBy>
  <cp:revision>231</cp:revision>
  <dcterms:created xsi:type="dcterms:W3CDTF">2020-12-09T01:26:07Z</dcterms:created>
  <dcterms:modified xsi:type="dcterms:W3CDTF">2022-11-02T16:28:47Z</dcterms:modified>
</cp:coreProperties>
</file>