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handoutMasterIdLst>
    <p:handoutMasterId r:id="rId6"/>
  </p:handoutMasterIdLst>
  <p:sldIdLst>
    <p:sldId id="266" r:id="rId5"/>
  </p:sldIdLst>
  <p:sldSz cx="32004000" cy="21031200"/>
  <p:notesSz cx="37585650" cy="5120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270534" algn="l" rtl="0" eaLnBrk="0" fontAlgn="base" hangingPunct="0">
      <a:spcBef>
        <a:spcPct val="0"/>
      </a:spcBef>
      <a:spcAft>
        <a:spcPct val="0"/>
      </a:spcAft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541069" algn="l" rtl="0" eaLnBrk="0" fontAlgn="base" hangingPunct="0">
      <a:spcBef>
        <a:spcPct val="0"/>
      </a:spcBef>
      <a:spcAft>
        <a:spcPct val="0"/>
      </a:spcAft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811603" algn="l" rtl="0" eaLnBrk="0" fontAlgn="base" hangingPunct="0">
      <a:spcBef>
        <a:spcPct val="0"/>
      </a:spcBef>
      <a:spcAft>
        <a:spcPct val="0"/>
      </a:spcAft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082138" algn="l" rtl="0" eaLnBrk="0" fontAlgn="base" hangingPunct="0">
      <a:spcBef>
        <a:spcPct val="0"/>
      </a:spcBef>
      <a:spcAft>
        <a:spcPct val="0"/>
      </a:spcAft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1352673" algn="l" defTabSz="541069" rtl="0" eaLnBrk="1" latinLnBrk="0" hangingPunct="1"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1623207" algn="l" defTabSz="541069" rtl="0" eaLnBrk="1" latinLnBrk="0" hangingPunct="1"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1893742" algn="l" defTabSz="541069" rtl="0" eaLnBrk="1" latinLnBrk="0" hangingPunct="1"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2164276" algn="l" defTabSz="541069" rtl="0" eaLnBrk="1" latinLnBrk="0" hangingPunct="1">
      <a:defRPr sz="145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24" userDrawn="1">
          <p15:clr>
            <a:srgbClr val="A4A3A4"/>
          </p15:clr>
        </p15:guide>
        <p15:guide id="2" pos="100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6128">
          <p15:clr>
            <a:srgbClr val="A4A3A4"/>
          </p15:clr>
        </p15:guide>
        <p15:guide id="2" pos="118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7"/>
    <a:srgbClr val="8C1D40"/>
    <a:srgbClr val="008ED6"/>
    <a:srgbClr val="990033"/>
    <a:srgbClr val="993366"/>
    <a:srgbClr val="C5B7FF"/>
    <a:srgbClr val="FF9933"/>
    <a:srgbClr val="FF0000"/>
    <a:srgbClr val="009999"/>
    <a:srgbClr val="A6BA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 autoAdjust="0"/>
    <p:restoredTop sz="94660"/>
  </p:normalViewPr>
  <p:slideViewPr>
    <p:cSldViewPr>
      <p:cViewPr>
        <p:scale>
          <a:sx n="35" d="100"/>
          <a:sy n="35" d="100"/>
        </p:scale>
        <p:origin x="1904" y="200"/>
      </p:cViewPr>
      <p:guideLst>
        <p:guide orient="horz" pos="6624"/>
        <p:guide pos="100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" d="100"/>
          <a:sy n="10" d="100"/>
        </p:scale>
        <p:origin x="-2724" y="0"/>
      </p:cViewPr>
      <p:guideLst>
        <p:guide orient="horz" pos="16128"/>
        <p:guide pos="1183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628775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8666" tIns="259333" rIns="518666" bIns="259333" numCol="1" anchor="t" anchorCtr="0" compatLnSpc="1">
            <a:prstTxWarp prst="textNoShape">
              <a:avLst/>
            </a:prstTxWarp>
          </a:bodyPr>
          <a:lstStyle>
            <a:lvl1pPr defTabSz="5186363">
              <a:defRPr sz="6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1297900" y="0"/>
            <a:ext cx="16287750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8666" tIns="259333" rIns="518666" bIns="259333" numCol="1" anchor="t" anchorCtr="0" compatLnSpc="1">
            <a:prstTxWarp prst="textNoShape">
              <a:avLst/>
            </a:prstTxWarp>
          </a:bodyPr>
          <a:lstStyle>
            <a:lvl1pPr algn="r" defTabSz="5186363">
              <a:defRPr sz="6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50522188"/>
            <a:ext cx="162877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8666" tIns="259333" rIns="518666" bIns="259333" numCol="1" anchor="b" anchorCtr="0" compatLnSpc="1">
            <a:prstTxWarp prst="textNoShape">
              <a:avLst/>
            </a:prstTxWarp>
          </a:bodyPr>
          <a:lstStyle>
            <a:lvl1pPr defTabSz="5186363">
              <a:defRPr sz="68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1297900" y="50522188"/>
            <a:ext cx="16287750" cy="265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18666" tIns="259333" rIns="518666" bIns="259333" numCol="1" anchor="b" anchorCtr="0" compatLnSpc="1">
            <a:prstTxWarp prst="textNoShape">
              <a:avLst/>
            </a:prstTxWarp>
          </a:bodyPr>
          <a:lstStyle>
            <a:lvl1pPr algn="r" defTabSz="5186363">
              <a:defRPr sz="6800" smtClean="0"/>
            </a:lvl1pPr>
          </a:lstStyle>
          <a:p>
            <a:pPr>
              <a:defRPr/>
            </a:pPr>
            <a:fld id="{864C20B7-1E0C-4CAD-B772-54DCD25B1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85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0102" y="6533130"/>
            <a:ext cx="27203797" cy="4508425"/>
          </a:xfrm>
          <a:prstGeom prst="rect">
            <a:avLst/>
          </a:prstGeom>
        </p:spPr>
        <p:txBody>
          <a:bodyPr lIns="67172" tIns="33586" rIns="67172" bIns="3358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204" y="11917855"/>
            <a:ext cx="22403594" cy="5374292"/>
          </a:xfrm>
        </p:spPr>
        <p:txBody>
          <a:bodyPr/>
          <a:lstStyle>
            <a:lvl1pPr marL="0" indent="0" algn="ctr">
              <a:buNone/>
              <a:defRPr/>
            </a:lvl1pPr>
            <a:lvl2pPr marL="244908" indent="0" algn="ctr">
              <a:buNone/>
              <a:defRPr/>
            </a:lvl2pPr>
            <a:lvl3pPr marL="489817" indent="0" algn="ctr">
              <a:buNone/>
              <a:defRPr/>
            </a:lvl3pPr>
            <a:lvl4pPr marL="734725" indent="0" algn="ctr">
              <a:buNone/>
              <a:defRPr/>
            </a:lvl4pPr>
            <a:lvl5pPr marL="979634" indent="0" algn="ctr">
              <a:buNone/>
              <a:defRPr/>
            </a:lvl5pPr>
            <a:lvl6pPr marL="1224543" indent="0" algn="ctr">
              <a:buNone/>
              <a:defRPr/>
            </a:lvl6pPr>
            <a:lvl7pPr marL="1469451" indent="0" algn="ctr">
              <a:buNone/>
              <a:defRPr/>
            </a:lvl7pPr>
            <a:lvl8pPr marL="1714359" indent="0" algn="ctr">
              <a:buNone/>
              <a:defRPr/>
            </a:lvl8pPr>
            <a:lvl9pPr marL="195926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274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399" y="842396"/>
            <a:ext cx="28803203" cy="3505200"/>
          </a:xfrm>
          <a:prstGeom prst="rect">
            <a:avLst/>
          </a:prstGeom>
        </p:spPr>
        <p:txBody>
          <a:bodyPr lIns="67172" tIns="33586" rIns="67172" bIns="3358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716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003000" y="0"/>
            <a:ext cx="8001000" cy="21031200"/>
          </a:xfrm>
          <a:prstGeom prst="rect">
            <a:avLst/>
          </a:prstGeom>
        </p:spPr>
        <p:txBody>
          <a:bodyPr vert="eaVert" lIns="67172" tIns="33586" rIns="67172" bIns="3358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23907750" cy="2103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23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399" y="842396"/>
            <a:ext cx="28803203" cy="3505200"/>
          </a:xfrm>
          <a:prstGeom prst="rect">
            <a:avLst/>
          </a:prstGeom>
        </p:spPr>
        <p:txBody>
          <a:bodyPr lIns="67172" tIns="33586" rIns="67172" bIns="3358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07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094" y="13514841"/>
            <a:ext cx="27203797" cy="4176334"/>
          </a:xfrm>
          <a:prstGeom prst="rect">
            <a:avLst/>
          </a:prstGeom>
        </p:spPr>
        <p:txBody>
          <a:bodyPr lIns="67172" tIns="33586" rIns="67172" bIns="33586" anchor="t"/>
          <a:lstStyle>
            <a:lvl1pPr algn="l">
              <a:defRPr sz="211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8094" y="8914266"/>
            <a:ext cx="27203797" cy="4600575"/>
          </a:xfrm>
        </p:spPr>
        <p:txBody>
          <a:bodyPr anchor="b"/>
          <a:lstStyle>
            <a:lvl1pPr marL="0" indent="0">
              <a:buNone/>
              <a:defRPr sz="1094"/>
            </a:lvl1pPr>
            <a:lvl2pPr marL="244908" indent="0">
              <a:buNone/>
              <a:defRPr sz="948"/>
            </a:lvl2pPr>
            <a:lvl3pPr marL="489817" indent="0">
              <a:buNone/>
              <a:defRPr sz="875"/>
            </a:lvl3pPr>
            <a:lvl4pPr marL="734725" indent="0">
              <a:buNone/>
              <a:defRPr sz="729"/>
            </a:lvl4pPr>
            <a:lvl5pPr marL="979634" indent="0">
              <a:buNone/>
              <a:defRPr sz="729"/>
            </a:lvl5pPr>
            <a:lvl6pPr marL="1224543" indent="0">
              <a:buNone/>
              <a:defRPr sz="729"/>
            </a:lvl6pPr>
            <a:lvl7pPr marL="1469451" indent="0">
              <a:buNone/>
              <a:defRPr sz="729"/>
            </a:lvl7pPr>
            <a:lvl8pPr marL="1714359" indent="0">
              <a:buNone/>
              <a:defRPr sz="729"/>
            </a:lvl8pPr>
            <a:lvl9pPr marL="1959268" indent="0">
              <a:buNone/>
              <a:defRPr sz="7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922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399" y="842396"/>
            <a:ext cx="28803203" cy="3505200"/>
          </a:xfrm>
          <a:prstGeom prst="rect">
            <a:avLst/>
          </a:prstGeom>
        </p:spPr>
        <p:txBody>
          <a:bodyPr lIns="67172" tIns="33586" rIns="67172" bIns="33586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15954375" cy="21031200"/>
          </a:xfrm>
        </p:spPr>
        <p:txBody>
          <a:bodyPr/>
          <a:lstStyle>
            <a:lvl1pPr>
              <a:defRPr sz="1531"/>
            </a:lvl1pPr>
            <a:lvl2pPr>
              <a:defRPr sz="1313"/>
            </a:lvl2pPr>
            <a:lvl3pPr>
              <a:defRPr sz="1094"/>
            </a:lvl3pPr>
            <a:lvl4pPr>
              <a:defRPr sz="948"/>
            </a:lvl4pPr>
            <a:lvl5pPr>
              <a:defRPr sz="948"/>
            </a:lvl5pPr>
            <a:lvl6pPr>
              <a:defRPr sz="948"/>
            </a:lvl6pPr>
            <a:lvl7pPr>
              <a:defRPr sz="948"/>
            </a:lvl7pPr>
            <a:lvl8pPr>
              <a:defRPr sz="948"/>
            </a:lvl8pPr>
            <a:lvl9pPr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49625" y="0"/>
            <a:ext cx="15954375" cy="21031200"/>
          </a:xfrm>
        </p:spPr>
        <p:txBody>
          <a:bodyPr/>
          <a:lstStyle>
            <a:lvl1pPr>
              <a:defRPr sz="1531"/>
            </a:lvl1pPr>
            <a:lvl2pPr>
              <a:defRPr sz="1313"/>
            </a:lvl2pPr>
            <a:lvl3pPr>
              <a:defRPr sz="1094"/>
            </a:lvl3pPr>
            <a:lvl4pPr>
              <a:defRPr sz="948"/>
            </a:lvl4pPr>
            <a:lvl5pPr>
              <a:defRPr sz="948"/>
            </a:lvl5pPr>
            <a:lvl6pPr>
              <a:defRPr sz="948"/>
            </a:lvl6pPr>
            <a:lvl7pPr>
              <a:defRPr sz="948"/>
            </a:lvl7pPr>
            <a:lvl8pPr>
              <a:defRPr sz="948"/>
            </a:lvl8pPr>
            <a:lvl9pPr>
              <a:defRPr sz="94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428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399" y="842396"/>
            <a:ext cx="28803203" cy="3505200"/>
          </a:xfrm>
          <a:prstGeom prst="rect">
            <a:avLst/>
          </a:prstGeom>
        </p:spPr>
        <p:txBody>
          <a:bodyPr lIns="67172" tIns="33586" rIns="67172" bIns="33586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399" y="4707505"/>
            <a:ext cx="14140656" cy="1962112"/>
          </a:xfrm>
        </p:spPr>
        <p:txBody>
          <a:bodyPr anchor="b"/>
          <a:lstStyle>
            <a:lvl1pPr marL="0" indent="0">
              <a:buNone/>
              <a:defRPr sz="1313" b="1"/>
            </a:lvl1pPr>
            <a:lvl2pPr marL="244908" indent="0">
              <a:buNone/>
              <a:defRPr sz="1094" b="1"/>
            </a:lvl2pPr>
            <a:lvl3pPr marL="489817" indent="0">
              <a:buNone/>
              <a:defRPr sz="948" b="1"/>
            </a:lvl3pPr>
            <a:lvl4pPr marL="734725" indent="0">
              <a:buNone/>
              <a:defRPr sz="875" b="1"/>
            </a:lvl4pPr>
            <a:lvl5pPr marL="979634" indent="0">
              <a:buNone/>
              <a:defRPr sz="875" b="1"/>
            </a:lvl5pPr>
            <a:lvl6pPr marL="1224543" indent="0">
              <a:buNone/>
              <a:defRPr sz="875" b="1"/>
            </a:lvl6pPr>
            <a:lvl7pPr marL="1469451" indent="0">
              <a:buNone/>
              <a:defRPr sz="875" b="1"/>
            </a:lvl7pPr>
            <a:lvl8pPr marL="1714359" indent="0">
              <a:buNone/>
              <a:defRPr sz="875" b="1"/>
            </a:lvl8pPr>
            <a:lvl9pPr marL="1959268" indent="0">
              <a:buNone/>
              <a:defRPr sz="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399" y="6669617"/>
            <a:ext cx="14140656" cy="12116934"/>
          </a:xfrm>
        </p:spPr>
        <p:txBody>
          <a:bodyPr/>
          <a:lstStyle>
            <a:lvl1pPr>
              <a:defRPr sz="1313"/>
            </a:lvl1pPr>
            <a:lvl2pPr>
              <a:defRPr sz="1094"/>
            </a:lvl2pPr>
            <a:lvl3pPr>
              <a:defRPr sz="948"/>
            </a:lvl3pPr>
            <a:lvl4pPr>
              <a:defRPr sz="875"/>
            </a:lvl4pPr>
            <a:lvl5pPr>
              <a:defRPr sz="875"/>
            </a:lvl5pPr>
            <a:lvl6pPr>
              <a:defRPr sz="875"/>
            </a:lvl6pPr>
            <a:lvl7pPr>
              <a:defRPr sz="875"/>
            </a:lvl7pPr>
            <a:lvl8pPr>
              <a:defRPr sz="875"/>
            </a:lvl8pPr>
            <a:lvl9pPr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57984" y="4707505"/>
            <a:ext cx="14145618" cy="1962112"/>
          </a:xfrm>
        </p:spPr>
        <p:txBody>
          <a:bodyPr anchor="b"/>
          <a:lstStyle>
            <a:lvl1pPr marL="0" indent="0">
              <a:buNone/>
              <a:defRPr sz="1313" b="1"/>
            </a:lvl1pPr>
            <a:lvl2pPr marL="244908" indent="0">
              <a:buNone/>
              <a:defRPr sz="1094" b="1"/>
            </a:lvl2pPr>
            <a:lvl3pPr marL="489817" indent="0">
              <a:buNone/>
              <a:defRPr sz="948" b="1"/>
            </a:lvl3pPr>
            <a:lvl4pPr marL="734725" indent="0">
              <a:buNone/>
              <a:defRPr sz="875" b="1"/>
            </a:lvl4pPr>
            <a:lvl5pPr marL="979634" indent="0">
              <a:buNone/>
              <a:defRPr sz="875" b="1"/>
            </a:lvl5pPr>
            <a:lvl6pPr marL="1224543" indent="0">
              <a:buNone/>
              <a:defRPr sz="875" b="1"/>
            </a:lvl6pPr>
            <a:lvl7pPr marL="1469451" indent="0">
              <a:buNone/>
              <a:defRPr sz="875" b="1"/>
            </a:lvl7pPr>
            <a:lvl8pPr marL="1714359" indent="0">
              <a:buNone/>
              <a:defRPr sz="875" b="1"/>
            </a:lvl8pPr>
            <a:lvl9pPr marL="1959268" indent="0">
              <a:buNone/>
              <a:defRPr sz="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57984" y="6669617"/>
            <a:ext cx="14145618" cy="12116934"/>
          </a:xfrm>
        </p:spPr>
        <p:txBody>
          <a:bodyPr/>
          <a:lstStyle>
            <a:lvl1pPr>
              <a:defRPr sz="1313"/>
            </a:lvl1pPr>
            <a:lvl2pPr>
              <a:defRPr sz="1094"/>
            </a:lvl2pPr>
            <a:lvl3pPr>
              <a:defRPr sz="948"/>
            </a:lvl3pPr>
            <a:lvl4pPr>
              <a:defRPr sz="875"/>
            </a:lvl4pPr>
            <a:lvl5pPr>
              <a:defRPr sz="875"/>
            </a:lvl5pPr>
            <a:lvl6pPr>
              <a:defRPr sz="875"/>
            </a:lvl6pPr>
            <a:lvl7pPr>
              <a:defRPr sz="875"/>
            </a:lvl7pPr>
            <a:lvl8pPr>
              <a:defRPr sz="875"/>
            </a:lvl8pPr>
            <a:lvl9pPr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0081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399" y="842396"/>
            <a:ext cx="28803203" cy="3505200"/>
          </a:xfrm>
          <a:prstGeom prst="rect">
            <a:avLst/>
          </a:prstGeom>
        </p:spPr>
        <p:txBody>
          <a:bodyPr lIns="67172" tIns="33586" rIns="67172" bIns="33586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423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07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399" y="837180"/>
            <a:ext cx="10529094" cy="3563446"/>
          </a:xfrm>
          <a:prstGeom prst="rect">
            <a:avLst/>
          </a:prstGeom>
        </p:spPr>
        <p:txBody>
          <a:bodyPr lIns="67172" tIns="33586" rIns="67172" bIns="33586" anchor="b"/>
          <a:lstStyle>
            <a:lvl1pPr algn="l">
              <a:defRPr sz="10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2477" y="837180"/>
            <a:ext cx="17891125" cy="17949371"/>
          </a:xfrm>
        </p:spPr>
        <p:txBody>
          <a:bodyPr/>
          <a:lstStyle>
            <a:lvl1pPr>
              <a:defRPr sz="1750"/>
            </a:lvl1pPr>
            <a:lvl2pPr>
              <a:defRPr sz="1531"/>
            </a:lvl2pPr>
            <a:lvl3pPr>
              <a:defRPr sz="1313"/>
            </a:lvl3pPr>
            <a:lvl4pPr>
              <a:defRPr sz="1094"/>
            </a:lvl4pPr>
            <a:lvl5pPr>
              <a:defRPr sz="1094"/>
            </a:lvl5pPr>
            <a:lvl6pPr>
              <a:defRPr sz="1094"/>
            </a:lvl6pPr>
            <a:lvl7pPr>
              <a:defRPr sz="1094"/>
            </a:lvl7pPr>
            <a:lvl8pPr>
              <a:defRPr sz="1094"/>
            </a:lvl8pPr>
            <a:lvl9pPr>
              <a:defRPr sz="10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399" y="4400625"/>
            <a:ext cx="10529094" cy="14385925"/>
          </a:xfrm>
        </p:spPr>
        <p:txBody>
          <a:bodyPr/>
          <a:lstStyle>
            <a:lvl1pPr marL="0" indent="0">
              <a:buNone/>
              <a:defRPr sz="729"/>
            </a:lvl1pPr>
            <a:lvl2pPr marL="244908" indent="0">
              <a:buNone/>
              <a:defRPr sz="656"/>
            </a:lvl2pPr>
            <a:lvl3pPr marL="489817" indent="0">
              <a:buNone/>
              <a:defRPr sz="510"/>
            </a:lvl3pPr>
            <a:lvl4pPr marL="734725" indent="0">
              <a:buNone/>
              <a:defRPr sz="510"/>
            </a:lvl4pPr>
            <a:lvl5pPr marL="979634" indent="0">
              <a:buNone/>
              <a:defRPr sz="510"/>
            </a:lvl5pPr>
            <a:lvl6pPr marL="1224543" indent="0">
              <a:buNone/>
              <a:defRPr sz="510"/>
            </a:lvl6pPr>
            <a:lvl7pPr marL="1469451" indent="0">
              <a:buNone/>
              <a:defRPr sz="510"/>
            </a:lvl7pPr>
            <a:lvl8pPr marL="1714359" indent="0">
              <a:buNone/>
              <a:defRPr sz="510"/>
            </a:lvl8pPr>
            <a:lvl9pPr marL="1959268" indent="0">
              <a:buNone/>
              <a:defRPr sz="5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369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2609" y="14721492"/>
            <a:ext cx="19202797" cy="1738691"/>
          </a:xfrm>
          <a:prstGeom prst="rect">
            <a:avLst/>
          </a:prstGeom>
        </p:spPr>
        <p:txBody>
          <a:bodyPr lIns="67172" tIns="33586" rIns="67172" bIns="33586" anchor="b"/>
          <a:lstStyle>
            <a:lvl1pPr algn="l">
              <a:defRPr sz="109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72609" y="1879525"/>
            <a:ext cx="19202797" cy="12618547"/>
          </a:xfrm>
        </p:spPr>
        <p:txBody>
          <a:bodyPr/>
          <a:lstStyle>
            <a:lvl1pPr marL="0" indent="0">
              <a:buNone/>
              <a:defRPr sz="1750"/>
            </a:lvl1pPr>
            <a:lvl2pPr marL="244908" indent="0">
              <a:buNone/>
              <a:defRPr sz="1531"/>
            </a:lvl2pPr>
            <a:lvl3pPr marL="489817" indent="0">
              <a:buNone/>
              <a:defRPr sz="1313"/>
            </a:lvl3pPr>
            <a:lvl4pPr marL="734725" indent="0">
              <a:buNone/>
              <a:defRPr sz="1094"/>
            </a:lvl4pPr>
            <a:lvl5pPr marL="979634" indent="0">
              <a:buNone/>
              <a:defRPr sz="1094"/>
            </a:lvl5pPr>
            <a:lvl6pPr marL="1224543" indent="0">
              <a:buNone/>
              <a:defRPr sz="1094"/>
            </a:lvl6pPr>
            <a:lvl7pPr marL="1469451" indent="0">
              <a:buNone/>
              <a:defRPr sz="1094"/>
            </a:lvl7pPr>
            <a:lvl8pPr marL="1714359" indent="0">
              <a:buNone/>
              <a:defRPr sz="1094"/>
            </a:lvl8pPr>
            <a:lvl9pPr marL="1959268" indent="0">
              <a:buNone/>
              <a:defRPr sz="109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2609" y="16460183"/>
            <a:ext cx="19202797" cy="2468072"/>
          </a:xfrm>
        </p:spPr>
        <p:txBody>
          <a:bodyPr/>
          <a:lstStyle>
            <a:lvl1pPr marL="0" indent="0">
              <a:buNone/>
              <a:defRPr sz="729"/>
            </a:lvl1pPr>
            <a:lvl2pPr marL="244908" indent="0">
              <a:buNone/>
              <a:defRPr sz="656"/>
            </a:lvl2pPr>
            <a:lvl3pPr marL="489817" indent="0">
              <a:buNone/>
              <a:defRPr sz="510"/>
            </a:lvl3pPr>
            <a:lvl4pPr marL="734725" indent="0">
              <a:buNone/>
              <a:defRPr sz="510"/>
            </a:lvl4pPr>
            <a:lvl5pPr marL="979634" indent="0">
              <a:buNone/>
              <a:defRPr sz="510"/>
            </a:lvl5pPr>
            <a:lvl6pPr marL="1224543" indent="0">
              <a:buNone/>
              <a:defRPr sz="510"/>
            </a:lvl6pPr>
            <a:lvl7pPr marL="1469451" indent="0">
              <a:buNone/>
              <a:defRPr sz="510"/>
            </a:lvl7pPr>
            <a:lvl8pPr marL="1714359" indent="0">
              <a:buNone/>
              <a:defRPr sz="510"/>
            </a:lvl8pPr>
            <a:lvl9pPr marL="1959268" indent="0">
              <a:buNone/>
              <a:defRPr sz="51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340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0"/>
            <a:ext cx="32004000" cy="2103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4645" tIns="182322" rIns="364645" bIns="182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+mj-lt"/>
          <a:ea typeface="+mj-ea"/>
          <a:cs typeface="+mj-cs"/>
        </a:defRPr>
      </a:lvl1pPr>
      <a:lvl2pPr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Times New Roman" pitchFamily="18" charset="0"/>
        </a:defRPr>
      </a:lvl2pPr>
      <a:lvl3pPr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Times New Roman" pitchFamily="18" charset="0"/>
        </a:defRPr>
      </a:lvl3pPr>
      <a:lvl4pPr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Times New Roman" pitchFamily="18" charset="0"/>
        </a:defRPr>
      </a:lvl4pPr>
      <a:lvl5pPr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Times New Roman" pitchFamily="18" charset="0"/>
        </a:defRPr>
      </a:lvl5pPr>
      <a:lvl6pPr marL="244908"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Times New Roman" pitchFamily="18" charset="0"/>
        </a:defRPr>
      </a:lvl6pPr>
      <a:lvl7pPr marL="489817"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Times New Roman" pitchFamily="18" charset="0"/>
        </a:defRPr>
      </a:lvl7pPr>
      <a:lvl8pPr marL="734725"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Times New Roman" pitchFamily="18" charset="0"/>
        </a:defRPr>
      </a:lvl8pPr>
      <a:lvl9pPr marL="979634" algn="ctr" defTabSz="2659128" rtl="0" eaLnBrk="0" fontAlgn="base" hangingPunct="0">
        <a:spcBef>
          <a:spcPct val="0"/>
        </a:spcBef>
        <a:spcAft>
          <a:spcPct val="0"/>
        </a:spcAft>
        <a:defRPr sz="12834">
          <a:solidFill>
            <a:schemeClr val="tx2"/>
          </a:solidFill>
          <a:latin typeface="Times New Roman" pitchFamily="18" charset="0"/>
        </a:defRPr>
      </a:lvl9pPr>
    </p:titleStyle>
    <p:bodyStyle>
      <a:lvl1pPr marL="996641" indent="-996641" algn="l" defTabSz="2659128" rtl="0" eaLnBrk="0" fontAlgn="base" hangingPunct="0">
        <a:spcBef>
          <a:spcPct val="20000"/>
        </a:spcBef>
        <a:spcAft>
          <a:spcPct val="0"/>
        </a:spcAft>
        <a:buChar char="•"/>
        <a:defRPr sz="9261">
          <a:solidFill>
            <a:schemeClr val="tx1"/>
          </a:solidFill>
          <a:latin typeface="+mn-lt"/>
          <a:ea typeface="+mn-ea"/>
          <a:cs typeface="+mn-cs"/>
        </a:defRPr>
      </a:lvl1pPr>
      <a:lvl2pPr marL="2159957" indent="-829967" algn="l" defTabSz="2659128" rtl="0" eaLnBrk="0" fontAlgn="base" hangingPunct="0">
        <a:spcBef>
          <a:spcPct val="20000"/>
        </a:spcBef>
        <a:spcAft>
          <a:spcPct val="0"/>
        </a:spcAft>
        <a:buChar char="–"/>
        <a:defRPr sz="8167">
          <a:solidFill>
            <a:schemeClr val="tx1"/>
          </a:solidFill>
          <a:latin typeface="+mn-lt"/>
        </a:defRPr>
      </a:lvl2pPr>
      <a:lvl3pPr marL="3323272" indent="-664144" algn="l" defTabSz="2659128" rtl="0" eaLnBrk="0" fontAlgn="base" hangingPunct="0">
        <a:spcBef>
          <a:spcPct val="20000"/>
        </a:spcBef>
        <a:spcAft>
          <a:spcPct val="0"/>
        </a:spcAft>
        <a:buChar char="•"/>
        <a:defRPr sz="7000">
          <a:solidFill>
            <a:schemeClr val="tx1"/>
          </a:solidFill>
          <a:latin typeface="+mn-lt"/>
        </a:defRPr>
      </a:lvl3pPr>
      <a:lvl4pPr marL="4653261" indent="-664144" algn="l" defTabSz="2659128" rtl="0" eaLnBrk="0" fontAlgn="base" hangingPunct="0">
        <a:spcBef>
          <a:spcPct val="20000"/>
        </a:spcBef>
        <a:spcAft>
          <a:spcPct val="0"/>
        </a:spcAft>
        <a:buChar char="–"/>
        <a:defRPr sz="5761">
          <a:solidFill>
            <a:schemeClr val="tx1"/>
          </a:solidFill>
          <a:latin typeface="+mn-lt"/>
        </a:defRPr>
      </a:lvl4pPr>
      <a:lvl5pPr marL="5983250" indent="-665845" algn="l" defTabSz="2659128" rtl="0" eaLnBrk="0" fontAlgn="base" hangingPunct="0">
        <a:spcBef>
          <a:spcPct val="20000"/>
        </a:spcBef>
        <a:spcAft>
          <a:spcPct val="0"/>
        </a:spcAft>
        <a:buChar char="»"/>
        <a:defRPr sz="5761">
          <a:solidFill>
            <a:schemeClr val="tx1"/>
          </a:solidFill>
          <a:latin typeface="+mn-lt"/>
        </a:defRPr>
      </a:lvl5pPr>
      <a:lvl6pPr marL="6228158" indent="-665845" algn="l" defTabSz="2659128" rtl="0" eaLnBrk="0" fontAlgn="base" hangingPunct="0">
        <a:spcBef>
          <a:spcPct val="20000"/>
        </a:spcBef>
        <a:spcAft>
          <a:spcPct val="0"/>
        </a:spcAft>
        <a:buChar char="»"/>
        <a:defRPr sz="5761">
          <a:solidFill>
            <a:schemeClr val="tx1"/>
          </a:solidFill>
          <a:latin typeface="+mn-lt"/>
        </a:defRPr>
      </a:lvl6pPr>
      <a:lvl7pPr marL="6473067" indent="-665845" algn="l" defTabSz="2659128" rtl="0" eaLnBrk="0" fontAlgn="base" hangingPunct="0">
        <a:spcBef>
          <a:spcPct val="20000"/>
        </a:spcBef>
        <a:spcAft>
          <a:spcPct val="0"/>
        </a:spcAft>
        <a:buChar char="»"/>
        <a:defRPr sz="5761">
          <a:solidFill>
            <a:schemeClr val="tx1"/>
          </a:solidFill>
          <a:latin typeface="+mn-lt"/>
        </a:defRPr>
      </a:lvl7pPr>
      <a:lvl8pPr marL="6717975" indent="-665845" algn="l" defTabSz="2659128" rtl="0" eaLnBrk="0" fontAlgn="base" hangingPunct="0">
        <a:spcBef>
          <a:spcPct val="20000"/>
        </a:spcBef>
        <a:spcAft>
          <a:spcPct val="0"/>
        </a:spcAft>
        <a:buChar char="»"/>
        <a:defRPr sz="5761">
          <a:solidFill>
            <a:schemeClr val="tx1"/>
          </a:solidFill>
          <a:latin typeface="+mn-lt"/>
        </a:defRPr>
      </a:lvl8pPr>
      <a:lvl9pPr marL="6962884" indent="-665845" algn="l" defTabSz="2659128" rtl="0" eaLnBrk="0" fontAlgn="base" hangingPunct="0">
        <a:spcBef>
          <a:spcPct val="20000"/>
        </a:spcBef>
        <a:spcAft>
          <a:spcPct val="0"/>
        </a:spcAft>
        <a:buChar char="»"/>
        <a:defRPr sz="576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1pPr>
      <a:lvl2pPr marL="244908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2pPr>
      <a:lvl3pPr marL="489817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3pPr>
      <a:lvl4pPr marL="734725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4pPr>
      <a:lvl5pPr marL="979634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5pPr>
      <a:lvl6pPr marL="1224543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6pPr>
      <a:lvl7pPr marL="1469451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7pPr>
      <a:lvl8pPr marL="1714359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8pPr>
      <a:lvl9pPr marL="1959268" algn="l" defTabSz="489817" rtl="0" eaLnBrk="1" latinLnBrk="0" hangingPunct="1">
        <a:defRPr sz="9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030"/>
          <p:cNvSpPr>
            <a:spLocks noChangeArrowheads="1"/>
          </p:cNvSpPr>
          <p:nvPr/>
        </p:nvSpPr>
        <p:spPr bwMode="auto">
          <a:xfrm>
            <a:off x="664605" y="4276254"/>
            <a:ext cx="7423678" cy="12487746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7"/>
            </a:solidFill>
            <a:miter lim="800000"/>
            <a:headEnd/>
            <a:tailEnd/>
          </a:ln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750" dirty="0"/>
          </a:p>
        </p:txBody>
      </p:sp>
      <p:sp>
        <p:nvSpPr>
          <p:cNvPr id="2051" name="Rectangle 2031"/>
          <p:cNvSpPr>
            <a:spLocks noChangeArrowheads="1"/>
          </p:cNvSpPr>
          <p:nvPr/>
        </p:nvSpPr>
        <p:spPr bwMode="auto">
          <a:xfrm>
            <a:off x="8668181" y="4290026"/>
            <a:ext cx="12515419" cy="8003980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7"/>
            </a:solidFill>
            <a:miter lim="800000"/>
            <a:headEnd/>
            <a:tailEnd/>
          </a:ln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750" dirty="0"/>
          </a:p>
        </p:txBody>
      </p:sp>
      <p:sp>
        <p:nvSpPr>
          <p:cNvPr id="2061" name="Rectangle 2041"/>
          <p:cNvSpPr>
            <a:spLocks noChangeArrowheads="1"/>
          </p:cNvSpPr>
          <p:nvPr/>
        </p:nvSpPr>
        <p:spPr bwMode="auto">
          <a:xfrm>
            <a:off x="8667203" y="13411199"/>
            <a:ext cx="12516398" cy="7086601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7"/>
            </a:solidFill>
            <a:miter lim="800000"/>
            <a:headEnd/>
            <a:tailEnd/>
          </a:ln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750" dirty="0"/>
          </a:p>
        </p:txBody>
      </p:sp>
      <p:sp>
        <p:nvSpPr>
          <p:cNvPr id="2075" name="Rectangle 2171"/>
          <p:cNvSpPr>
            <a:spLocks noChangeArrowheads="1"/>
          </p:cNvSpPr>
          <p:nvPr/>
        </p:nvSpPr>
        <p:spPr bwMode="auto">
          <a:xfrm>
            <a:off x="21768842" y="4290026"/>
            <a:ext cx="9636953" cy="6435936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7"/>
            </a:solidFill>
            <a:miter lim="800000"/>
            <a:headEnd/>
            <a:tailEnd/>
          </a:ln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750" dirty="0"/>
          </a:p>
        </p:txBody>
      </p:sp>
      <p:sp>
        <p:nvSpPr>
          <p:cNvPr id="2078" name="Rectangle 2174"/>
          <p:cNvSpPr>
            <a:spLocks noChangeArrowheads="1"/>
          </p:cNvSpPr>
          <p:nvPr/>
        </p:nvSpPr>
        <p:spPr bwMode="auto">
          <a:xfrm>
            <a:off x="21768841" y="11811000"/>
            <a:ext cx="9636954" cy="5391962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7"/>
            </a:solidFill>
            <a:miter lim="800000"/>
            <a:headEnd/>
            <a:tailEnd/>
          </a:ln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750" dirty="0"/>
          </a:p>
        </p:txBody>
      </p:sp>
      <p:sp>
        <p:nvSpPr>
          <p:cNvPr id="410" name="Rectangle 2162"/>
          <p:cNvSpPr>
            <a:spLocks noChangeArrowheads="1"/>
          </p:cNvSpPr>
          <p:nvPr/>
        </p:nvSpPr>
        <p:spPr bwMode="auto">
          <a:xfrm>
            <a:off x="21768841" y="18288000"/>
            <a:ext cx="9647508" cy="2209800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7"/>
            </a:solidFill>
            <a:miter lim="800000"/>
            <a:headEnd/>
            <a:tailEnd/>
          </a:ln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750" dirty="0"/>
          </a:p>
        </p:txBody>
      </p:sp>
      <p:sp>
        <p:nvSpPr>
          <p:cNvPr id="2074" name="Rectangle 2169"/>
          <p:cNvSpPr>
            <a:spLocks noChangeArrowheads="1"/>
          </p:cNvSpPr>
          <p:nvPr/>
        </p:nvSpPr>
        <p:spPr bwMode="auto">
          <a:xfrm>
            <a:off x="664604" y="533400"/>
            <a:ext cx="30741191" cy="2689826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7"/>
            </a:solidFill>
            <a:miter lim="800000"/>
            <a:headEnd/>
            <a:tailEnd/>
          </a:ln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750" dirty="0"/>
          </a:p>
        </p:txBody>
      </p:sp>
      <p:sp>
        <p:nvSpPr>
          <p:cNvPr id="4081" name="Rectangle 2033"/>
          <p:cNvSpPr>
            <a:spLocks noChangeArrowheads="1"/>
          </p:cNvSpPr>
          <p:nvPr/>
        </p:nvSpPr>
        <p:spPr bwMode="auto">
          <a:xfrm>
            <a:off x="8051706" y="773783"/>
            <a:ext cx="21276704" cy="12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31" tIns="41266" rIns="82531" bIns="41266" anchor="ctr"/>
          <a:lstStyle/>
          <a:p>
            <a:pPr algn="ctr" defTabSz="581657">
              <a:defRPr/>
            </a:pPr>
            <a:r>
              <a:rPr lang="en-US" sz="5000" b="1" dirty="0">
                <a:latin typeface="Arial Black" pitchFamily="34" charset="0"/>
              </a:rPr>
              <a:t>Evaluating an Advanced Practice Nurse (APRN)</a:t>
            </a:r>
          </a:p>
          <a:p>
            <a:pPr algn="ctr" defTabSz="581657">
              <a:defRPr/>
            </a:pPr>
            <a:r>
              <a:rPr lang="en-US" sz="5000" b="1" dirty="0">
                <a:latin typeface="Arial Black" pitchFamily="34" charset="0"/>
              </a:rPr>
              <a:t> Residency Program via UDS Measures </a:t>
            </a:r>
          </a:p>
        </p:txBody>
      </p:sp>
      <p:sp>
        <p:nvSpPr>
          <p:cNvPr id="4082" name="Rectangle 2034"/>
          <p:cNvSpPr>
            <a:spLocks noChangeArrowheads="1"/>
          </p:cNvSpPr>
          <p:nvPr/>
        </p:nvSpPr>
        <p:spPr bwMode="auto">
          <a:xfrm>
            <a:off x="6902353" y="1882957"/>
            <a:ext cx="23812500" cy="93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2531" tIns="41266" rIns="82531" bIns="41266" anchor="ctr"/>
          <a:lstStyle/>
          <a:p>
            <a:pPr algn="ctr" defTabSz="581657">
              <a:defRPr/>
            </a:pPr>
            <a:br>
              <a:rPr lang="en-US" sz="3792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Olivia Sitton, DNP, BS, BSN, AGPCNP-BC, RN, CMSRN</a:t>
            </a:r>
            <a:endParaRPr lang="en-US" sz="40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8" name="Text Box 2040"/>
          <p:cNvSpPr txBox="1">
            <a:spLocks noChangeArrowheads="1"/>
          </p:cNvSpPr>
          <p:nvPr/>
        </p:nvSpPr>
        <p:spPr bwMode="auto">
          <a:xfrm>
            <a:off x="8884027" y="4634068"/>
            <a:ext cx="12070972" cy="43261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58163" tIns="29082" rIns="58163" bIns="29082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Institutional Review Board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ASU  &amp; Federally Qualified Health Center (FQHC) Research Committee approvals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FQHC in the Southwestern United States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Population: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providers at the FQHC (n~300); All past and present APRN  residents (n=18)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Intervention: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extraction and review capture of UDS measures in the EMR from 2019-2021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indent="-457200" algn="just" defTabSz="581657">
              <a:spcAft>
                <a:spcPct val="3000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endParaRPr lang="en-US" sz="1531" dirty="0">
              <a:latin typeface="Arial" charset="0"/>
            </a:endParaRPr>
          </a:p>
        </p:txBody>
      </p:sp>
      <p:sp>
        <p:nvSpPr>
          <p:cNvPr id="2066" name="Text Box 2161"/>
          <p:cNvSpPr txBox="1">
            <a:spLocks noChangeArrowheads="1"/>
          </p:cNvSpPr>
          <p:nvPr/>
        </p:nvSpPr>
        <p:spPr bwMode="auto">
          <a:xfrm>
            <a:off x="654986" y="4183363"/>
            <a:ext cx="7459632" cy="1266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8980" tIns="24490" rIns="48980" bIns="24490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800" b="1" dirty="0">
                <a:latin typeface="Arial" charset="0"/>
                <a:cs typeface="Times New Roman" pitchFamily="18" charset="0"/>
              </a:rPr>
              <a:t>Problem 1: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charset="0"/>
                <a:cs typeface="Times New Roman" pitchFamily="18" charset="0"/>
              </a:rPr>
              <a:t>36,000+ NPs graduated in 2020 </a:t>
            </a:r>
            <a:r>
              <a:rPr lang="en-US" sz="2800" dirty="0">
                <a:latin typeface="Arial" charset="0"/>
                <a:cs typeface="Times New Roman" pitchFamily="18" charset="0"/>
              </a:rPr>
              <a:t>and would benefit from a formal transition process from RN to provider role </a:t>
            </a:r>
            <a:r>
              <a:rPr lang="en-US" sz="2000" dirty="0">
                <a:latin typeface="Arial" charset="0"/>
                <a:cs typeface="Times New Roman" pitchFamily="18" charset="0"/>
              </a:rPr>
              <a:t>(American Association of Nurse Practitioners, 2021)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APRN residency programs are being developed and </a:t>
            </a:r>
            <a:r>
              <a:rPr lang="en-US" sz="2800" b="1" dirty="0">
                <a:latin typeface="Arial" charset="0"/>
                <a:cs typeface="Times New Roman" pitchFamily="18" charset="0"/>
              </a:rPr>
              <a:t>need feedback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latin typeface="Arial" charset="0"/>
                <a:cs typeface="Times New Roman" pitchFamily="18" charset="0"/>
              </a:rPr>
              <a:t>Problem 2: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Provider capture rates of Uniform Data System (UDS) measures are down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latin typeface="Arial" charset="0"/>
                <a:cs typeface="Times New Roman" pitchFamily="18" charset="0"/>
              </a:rPr>
              <a:t>Connection: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UDS measures are </a:t>
            </a:r>
            <a:r>
              <a:rPr lang="en-US" sz="2800" b="1" dirty="0">
                <a:latin typeface="Arial" charset="0"/>
                <a:cs typeface="Times New Roman" pitchFamily="18" charset="0"/>
              </a:rPr>
              <a:t>quantifiable to evaluate</a:t>
            </a:r>
            <a:r>
              <a:rPr lang="en-US" sz="2800" dirty="0">
                <a:latin typeface="Arial" charset="0"/>
                <a:cs typeface="Times New Roman" pitchFamily="18" charset="0"/>
              </a:rPr>
              <a:t> provider/resident performance 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latin typeface="Arial" charset="0"/>
                <a:cs typeface="Times New Roman" pitchFamily="18" charset="0"/>
              </a:rPr>
              <a:t>Significance of UDS Measures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Standardized reporting system for Federally Qualified Health Centers (FQHC) developed by the HRSA that qualifies center for </a:t>
            </a:r>
            <a:r>
              <a:rPr lang="en-US" sz="2800" b="1" dirty="0">
                <a:latin typeface="Arial" charset="0"/>
                <a:cs typeface="Times New Roman" pitchFamily="18" charset="0"/>
              </a:rPr>
              <a:t>federal funding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Reflects the impact of health centers on patients/communities </a:t>
            </a:r>
            <a:r>
              <a:rPr lang="en-US" sz="2800" b="1" dirty="0">
                <a:latin typeface="Arial" charset="0"/>
                <a:cs typeface="Times New Roman" pitchFamily="18" charset="0"/>
              </a:rPr>
              <a:t>via preventative screening and disease management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latin typeface="Arial" charset="0"/>
                <a:cs typeface="Times New Roman" pitchFamily="18" charset="0"/>
              </a:rPr>
              <a:t>Evidence Synthesis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charset="0"/>
                <a:cs typeface="Times New Roman" pitchFamily="18" charset="0"/>
              </a:rPr>
              <a:t>Residencies offer heightened awareness &amp; increase confidence, knowledge, &amp; provider satisfaction scores </a:t>
            </a:r>
            <a:r>
              <a:rPr lang="en-US" sz="2000" dirty="0">
                <a:latin typeface="Arial" charset="0"/>
                <a:cs typeface="Times New Roman" pitchFamily="18" charset="0"/>
              </a:rPr>
              <a:t>(Brooks &amp; Fulton, 2020;)</a:t>
            </a:r>
          </a:p>
          <a:p>
            <a:pPr>
              <a:spcAft>
                <a:spcPts val="1200"/>
              </a:spcAft>
            </a:pPr>
            <a:endParaRPr lang="en-US" sz="2800" dirty="0">
              <a:latin typeface="Arial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en-US" sz="2800" dirty="0">
              <a:latin typeface="Arial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endParaRPr lang="en-US" sz="2800" b="1" dirty="0">
              <a:latin typeface="Arial" charset="0"/>
              <a:cs typeface="Times New Roman" pitchFamily="18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2069" name="Text Box 2164"/>
          <p:cNvSpPr txBox="1">
            <a:spLocks noChangeArrowheads="1"/>
          </p:cNvSpPr>
          <p:nvPr/>
        </p:nvSpPr>
        <p:spPr bwMode="auto">
          <a:xfrm>
            <a:off x="21996806" y="11815733"/>
            <a:ext cx="9149006" cy="528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980" tIns="24490" rIns="48980" bIns="244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800" b="1" dirty="0">
                <a:latin typeface="Arial" charset="0"/>
              </a:rPr>
              <a:t>Summary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</a:rPr>
              <a:t>Residents do significantly better capturing UDS measures compared to non-resident providers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latin typeface="Arial" charset="0"/>
              </a:rPr>
              <a:t>Implications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</a:rPr>
              <a:t>APRN Residency Programs </a:t>
            </a:r>
            <a:r>
              <a:rPr lang="en-US" altLang="en-US" sz="2800" b="1" dirty="0">
                <a:latin typeface="Arial" charset="0"/>
              </a:rPr>
              <a:t>offer training and support </a:t>
            </a:r>
            <a:r>
              <a:rPr lang="en-US" altLang="en-US" sz="2800" dirty="0">
                <a:latin typeface="Arial" charset="0"/>
              </a:rPr>
              <a:t>that promotes best practices like capturing UDS measures that reflects </a:t>
            </a:r>
            <a:r>
              <a:rPr lang="en-US" altLang="en-US" sz="2800" b="1" dirty="0">
                <a:latin typeface="Arial" charset="0"/>
              </a:rPr>
              <a:t>quality care for patients </a:t>
            </a: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latin typeface="Arial" charset="0"/>
              </a:rPr>
              <a:t>Future Recommendations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</a:rPr>
              <a:t>Continue to trend UDS measure capture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</a:rPr>
              <a:t>Identify barriers to capturing UDS measures </a:t>
            </a:r>
          </a:p>
        </p:txBody>
      </p:sp>
      <p:sp>
        <p:nvSpPr>
          <p:cNvPr id="2072" name="Text Box 2167"/>
          <p:cNvSpPr txBox="1">
            <a:spLocks noChangeArrowheads="1"/>
          </p:cNvSpPr>
          <p:nvPr/>
        </p:nvSpPr>
        <p:spPr bwMode="auto">
          <a:xfrm>
            <a:off x="15593407" y="11758291"/>
            <a:ext cx="4618317" cy="29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980" tIns="24490" rIns="48980" bIns="244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1600" dirty="0">
                <a:latin typeface="Arial" charset="0"/>
              </a:rPr>
              <a:t>(Train International, 2019)</a:t>
            </a:r>
            <a:endParaRPr lang="en-US" altLang="en-US" sz="2000" dirty="0">
              <a:latin typeface="Arial" charset="0"/>
            </a:endParaRPr>
          </a:p>
        </p:txBody>
      </p:sp>
      <p:sp>
        <p:nvSpPr>
          <p:cNvPr id="7293" name="Text Box 2173"/>
          <p:cNvSpPr txBox="1">
            <a:spLocks noChangeArrowheads="1"/>
          </p:cNvSpPr>
          <p:nvPr/>
        </p:nvSpPr>
        <p:spPr bwMode="auto">
          <a:xfrm>
            <a:off x="16867895" y="13764140"/>
            <a:ext cx="4360501" cy="640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9069" tIns="34535" rIns="69069" bIns="34535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Statistically significant (stat. sig.) 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&lt;.001: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Residents performed better 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7 out of the 10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stat. sig. measures compared to the non-resident providers at the FQHC (90 total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-tests)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Residents performed better on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all 19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stat. sig.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measures compared to national data (45 total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-tests)</a:t>
            </a:r>
          </a:p>
        </p:txBody>
      </p:sp>
      <p:sp>
        <p:nvSpPr>
          <p:cNvPr id="409" name="Text Box 2164"/>
          <p:cNvSpPr txBox="1">
            <a:spLocks noChangeArrowheads="1"/>
          </p:cNvSpPr>
          <p:nvPr/>
        </p:nvSpPr>
        <p:spPr bwMode="auto">
          <a:xfrm>
            <a:off x="21996805" y="18550419"/>
            <a:ext cx="9408989" cy="177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980" tIns="24490" rIns="48980" bIns="244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en-US" altLang="en-US" sz="2800" dirty="0">
                <a:latin typeface="Arial" charset="0"/>
              </a:rPr>
              <a:t>Thank you, Dr. Moffett for all your time and </a:t>
            </a:r>
          </a:p>
          <a:p>
            <a:pPr>
              <a:spcAft>
                <a:spcPts val="0"/>
              </a:spcAft>
            </a:pPr>
            <a:r>
              <a:rPr lang="en-US" altLang="en-US" sz="2800" dirty="0">
                <a:latin typeface="Arial" charset="0"/>
              </a:rPr>
              <a:t>continued guidance throughout this journey</a:t>
            </a:r>
          </a:p>
          <a:p>
            <a:pPr>
              <a:spcAft>
                <a:spcPts val="0"/>
              </a:spcAft>
            </a:pPr>
            <a:endParaRPr lang="en-US" altLang="en-US" sz="2800" b="1" dirty="0">
              <a:latin typeface="Arial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800" b="1" dirty="0">
                <a:latin typeface="Arial" charset="0"/>
              </a:rPr>
              <a:t>Contact Information: </a:t>
            </a:r>
            <a:r>
              <a:rPr lang="en-US" altLang="en-US" sz="2800" b="1" dirty="0">
                <a:solidFill>
                  <a:srgbClr val="8C1D40"/>
                </a:solidFill>
                <a:latin typeface="Arial" charset="0"/>
              </a:rPr>
              <a:t>ossitton@asu.edu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990600"/>
            <a:ext cx="7398779" cy="1677287"/>
          </a:xfrm>
          <a:prstGeom prst="rect">
            <a:avLst/>
          </a:prstGeom>
        </p:spPr>
      </p:pic>
      <p:sp>
        <p:nvSpPr>
          <p:cNvPr id="154" name="Rectangle 2030"/>
          <p:cNvSpPr>
            <a:spLocks noChangeArrowheads="1"/>
          </p:cNvSpPr>
          <p:nvPr/>
        </p:nvSpPr>
        <p:spPr bwMode="auto">
          <a:xfrm>
            <a:off x="587652" y="17902988"/>
            <a:ext cx="7500630" cy="2594811"/>
          </a:xfrm>
          <a:prstGeom prst="rect">
            <a:avLst/>
          </a:prstGeom>
          <a:solidFill>
            <a:schemeClr val="bg1"/>
          </a:solidFill>
          <a:ln w="76200">
            <a:solidFill>
              <a:srgbClr val="FFC627"/>
            </a:solidFill>
            <a:miter lim="800000"/>
            <a:headEnd/>
            <a:tailEnd/>
          </a:ln>
        </p:spPr>
        <p:txBody>
          <a:bodyPr wrap="none" lIns="48980" tIns="24490" rIns="48980" bIns="24490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 sz="1750" dirty="0"/>
          </a:p>
        </p:txBody>
      </p:sp>
      <p:sp>
        <p:nvSpPr>
          <p:cNvPr id="157" name="Text Box 2168"/>
          <p:cNvSpPr txBox="1">
            <a:spLocks noChangeArrowheads="1"/>
          </p:cNvSpPr>
          <p:nvPr/>
        </p:nvSpPr>
        <p:spPr bwMode="auto">
          <a:xfrm>
            <a:off x="654986" y="17836577"/>
            <a:ext cx="7469250" cy="278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980" tIns="24490" rIns="48980" bIns="2449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</a:rPr>
              <a:t>To evaluate an APRN Residency Program for effectiveness and quality improvement (QI) via UDS measures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Arial" charset="0"/>
              </a:rPr>
              <a:t>To identify if  APRN resident satisfaction (measured in another project) impacts UDS measures</a:t>
            </a:r>
          </a:p>
        </p:txBody>
      </p:sp>
      <p:sp>
        <p:nvSpPr>
          <p:cNvPr id="94" name="Text Box 2173"/>
          <p:cNvSpPr txBox="1">
            <a:spLocks noChangeArrowheads="1"/>
          </p:cNvSpPr>
          <p:nvPr/>
        </p:nvSpPr>
        <p:spPr bwMode="auto">
          <a:xfrm>
            <a:off x="22037950" y="4390747"/>
            <a:ext cx="9301445" cy="631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69069" tIns="34535" rIns="69069" bIns="34535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Strengths/Facilitators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APRN residency program director was curious about a QI project to evaluate the program’s effectiveness via UDS measures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UDS measures are reported annually so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Informatics team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experienced with this information</a:t>
            </a:r>
          </a:p>
          <a:p>
            <a:pPr>
              <a:spcAft>
                <a:spcPts val="12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Limitations/Barriers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mining; Determining the most appropriate data for this project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Limited information </a:t>
            </a:r>
          </a:p>
          <a:p>
            <a:pPr marL="727734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Growing program with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small number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of residents</a:t>
            </a:r>
          </a:p>
          <a:p>
            <a:pPr marL="727734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Missing national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UDS averages for 2021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193C5E-3633-48E0-A0C0-AE61E018A6FB}"/>
              </a:ext>
            </a:extLst>
          </p:cNvPr>
          <p:cNvSpPr txBox="1"/>
          <p:nvPr/>
        </p:nvSpPr>
        <p:spPr>
          <a:xfrm>
            <a:off x="664604" y="3450729"/>
            <a:ext cx="7459632" cy="677108"/>
          </a:xfrm>
          <a:prstGeom prst="rect">
            <a:avLst/>
          </a:prstGeom>
          <a:solidFill>
            <a:srgbClr val="FFC62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B9E6FE-1651-49EC-B1EE-C85A72E19EFE}"/>
              </a:ext>
            </a:extLst>
          </p:cNvPr>
          <p:cNvSpPr txBox="1"/>
          <p:nvPr/>
        </p:nvSpPr>
        <p:spPr>
          <a:xfrm>
            <a:off x="8668182" y="3450729"/>
            <a:ext cx="12540817" cy="677108"/>
          </a:xfrm>
          <a:prstGeom prst="rect">
            <a:avLst/>
          </a:prstGeom>
          <a:solidFill>
            <a:srgbClr val="FFC62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47E6548-FAA9-4F20-BA90-43D339701F26}"/>
              </a:ext>
            </a:extLst>
          </p:cNvPr>
          <p:cNvSpPr txBox="1"/>
          <p:nvPr/>
        </p:nvSpPr>
        <p:spPr>
          <a:xfrm>
            <a:off x="21752945" y="3450729"/>
            <a:ext cx="9652850" cy="677108"/>
          </a:xfrm>
          <a:prstGeom prst="rect">
            <a:avLst/>
          </a:prstGeom>
          <a:solidFill>
            <a:srgbClr val="FFC62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881D33-8A7F-4292-B760-5130B451646B}"/>
              </a:ext>
            </a:extLst>
          </p:cNvPr>
          <p:cNvSpPr txBox="1"/>
          <p:nvPr/>
        </p:nvSpPr>
        <p:spPr>
          <a:xfrm>
            <a:off x="21752945" y="10981492"/>
            <a:ext cx="9652850" cy="677108"/>
          </a:xfrm>
          <a:prstGeom prst="rect">
            <a:avLst/>
          </a:prstGeom>
          <a:solidFill>
            <a:srgbClr val="FFC62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58D9CEF-4803-40E8-BFDD-7A31152C3BAB}"/>
              </a:ext>
            </a:extLst>
          </p:cNvPr>
          <p:cNvSpPr txBox="1"/>
          <p:nvPr/>
        </p:nvSpPr>
        <p:spPr>
          <a:xfrm>
            <a:off x="8668181" y="12581692"/>
            <a:ext cx="12540818" cy="677108"/>
          </a:xfrm>
          <a:prstGeom prst="rect">
            <a:avLst/>
          </a:prstGeom>
          <a:solidFill>
            <a:srgbClr val="FFC62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1A2FBC-EBEF-401D-9597-738853D5E275}"/>
              </a:ext>
            </a:extLst>
          </p:cNvPr>
          <p:cNvSpPr txBox="1"/>
          <p:nvPr/>
        </p:nvSpPr>
        <p:spPr>
          <a:xfrm>
            <a:off x="587651" y="17077492"/>
            <a:ext cx="7519709" cy="677108"/>
          </a:xfrm>
          <a:prstGeom prst="rect">
            <a:avLst/>
          </a:prstGeom>
          <a:solidFill>
            <a:srgbClr val="FFC62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Project Purpose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20904D-2CCC-4CDB-B775-F99CB3D312FC}"/>
              </a:ext>
            </a:extLst>
          </p:cNvPr>
          <p:cNvSpPr txBox="1"/>
          <p:nvPr/>
        </p:nvSpPr>
        <p:spPr>
          <a:xfrm>
            <a:off x="21763499" y="17458492"/>
            <a:ext cx="9652850" cy="677108"/>
          </a:xfrm>
          <a:prstGeom prst="rect">
            <a:avLst/>
          </a:prstGeom>
          <a:solidFill>
            <a:srgbClr val="FFC627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Acknowledgement and References</a:t>
            </a:r>
          </a:p>
        </p:txBody>
      </p:sp>
      <p:pic>
        <p:nvPicPr>
          <p:cNvPr id="31" name="Picture 30" descr="Diagram&#10;&#10;Description automatically generated">
            <a:extLst>
              <a:ext uri="{FF2B5EF4-FFF2-40B4-BE49-F238E27FC236}">
                <a16:creationId xmlns:a16="http://schemas.microsoft.com/office/drawing/2014/main" id="{4A78F4E5-10C9-3F48-AC5B-C6178D559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490" y="7890526"/>
            <a:ext cx="6056153" cy="3834956"/>
          </a:xfrm>
          <a:prstGeom prst="rect">
            <a:avLst/>
          </a:prstGeom>
          <a:ln w="31750" cap="sq">
            <a:solidFill>
              <a:srgbClr val="FFFFFF"/>
            </a:solidFill>
            <a:miter lim="8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40A2AA-7EA4-DC4F-85F9-DA6ACB7559DD}"/>
              </a:ext>
            </a:extLst>
          </p:cNvPr>
          <p:cNvSpPr txBox="1"/>
          <p:nvPr/>
        </p:nvSpPr>
        <p:spPr>
          <a:xfrm>
            <a:off x="8864503" y="8179449"/>
            <a:ext cx="605500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Collection: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UDS data was extracted by the FQHC’s Chief Quality/Medical Informatics Officer and Team from the software analysis program Relevant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Analysis: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Statistical tests via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Intellectus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using two-tailed, one sample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-tests</a:t>
            </a:r>
            <a:endParaRPr lang="en-US" dirty="0"/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66CFCF58-D44C-F0BF-6E1E-1E72A047B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6309" y="18101141"/>
            <a:ext cx="2139503" cy="2772796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9290FF6-660A-30B9-1CED-99946478EC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294688"/>
              </p:ext>
            </p:extLst>
          </p:nvPr>
        </p:nvGraphicFramePr>
        <p:xfrm>
          <a:off x="8893768" y="14832744"/>
          <a:ext cx="7745583" cy="5636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1422">
                  <a:extLst>
                    <a:ext uri="{9D8B030D-6E8A-4147-A177-3AD203B41FA5}">
                      <a16:colId xmlns:a16="http://schemas.microsoft.com/office/drawing/2014/main" val="400747895"/>
                    </a:ext>
                  </a:extLst>
                </a:gridCol>
                <a:gridCol w="3205927">
                  <a:extLst>
                    <a:ext uri="{9D8B030D-6E8A-4147-A177-3AD203B41FA5}">
                      <a16:colId xmlns:a16="http://schemas.microsoft.com/office/drawing/2014/main" val="3337419987"/>
                    </a:ext>
                  </a:extLst>
                </a:gridCol>
                <a:gridCol w="700002">
                  <a:extLst>
                    <a:ext uri="{9D8B030D-6E8A-4147-A177-3AD203B41FA5}">
                      <a16:colId xmlns:a16="http://schemas.microsoft.com/office/drawing/2014/main" val="3407515628"/>
                    </a:ext>
                  </a:extLst>
                </a:gridCol>
                <a:gridCol w="1549116">
                  <a:extLst>
                    <a:ext uri="{9D8B030D-6E8A-4147-A177-3AD203B41FA5}">
                      <a16:colId xmlns:a16="http://schemas.microsoft.com/office/drawing/2014/main" val="2945776937"/>
                    </a:ext>
                  </a:extLst>
                </a:gridCol>
                <a:gridCol w="1549116">
                  <a:extLst>
                    <a:ext uri="{9D8B030D-6E8A-4147-A177-3AD203B41FA5}">
                      <a16:colId xmlns:a16="http://schemas.microsoft.com/office/drawing/2014/main" val="774294141"/>
                    </a:ext>
                  </a:extLst>
                </a:gridCol>
              </a:tblGrid>
              <a:tr h="5451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Cohort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Measure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Year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Resident Mean (SD)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FQHC Mean (</a:t>
                      </a:r>
                      <a:r>
                        <a:rPr lang="en-US" sz="1200" spc="-5">
                          <a:effectLst/>
                          <a:sym typeface="Symbol" pitchFamily="2" charset="2"/>
                        </a:rPr>
                        <a:t></a:t>
                      </a:r>
                      <a:r>
                        <a:rPr lang="en-US" sz="1200" spc="-5">
                          <a:effectLst/>
                        </a:rPr>
                        <a:t>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9167510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Colorectal </a:t>
                      </a:r>
                      <a:r>
                        <a:rPr lang="en-US" sz="1200">
                          <a:effectLst/>
                        </a:rPr>
                        <a:t>Screening Ages 5-75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45.57 (10.05)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65.8*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912024"/>
                  </a:ext>
                </a:extLst>
              </a:tr>
              <a:tr h="8177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Depression Screening and Follow Up Ages 12+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91.07 (2.74)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82.1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9630172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HIV Screen Ages 16-66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89.25 (0.49)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80.9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2258569"/>
                  </a:ext>
                </a:extLst>
              </a:tr>
              <a:tr h="576267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Mammogram Ages 50-74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2019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54.33 (2.25)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67.2*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695634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Weight &amp; F/U Plan Ages 18+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79.23 (3.23)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67.4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5953396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HIV Screen Ages 16-66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86.27 (5.30)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78.1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7060544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HIV Screen Ages 16-66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88.89 (3.94)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80.9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2321020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Weight &amp; F/U Plan Ages 18+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76.96 (5.46)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67.4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046971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Weight, Diet &amp; Activity Ages &lt;16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72.94 (1.99)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75.5*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351454"/>
                  </a:ext>
                </a:extLst>
              </a:tr>
              <a:tr h="46213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Weight &amp; F/U Plan Ages 18+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2021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>
                          <a:effectLst/>
                        </a:rPr>
                        <a:t>79.08 (8.95)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4005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66.1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7444220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3B4C1BD-09E7-5EC4-7F8A-4D7F39FFAC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9858" y="13288326"/>
            <a:ext cx="820144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3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688" algn="l"/>
              </a:tabLst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Table 1: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688" algn="l"/>
              </a:tabLst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Statistical Significance for mean UDS capture rate of residents (M) versus all other non-resident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providers at the FQHC (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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from 2019-2021 with p &lt; .001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sym typeface="Symbol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3688" algn="l"/>
              </a:tabLst>
            </a:pP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Note. The symbol </a:t>
            </a:r>
            <a:r>
              <a:rPr kumimoji="0" lang="en-US" altLang="en-US" sz="18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* 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itchFamily="2" charset="2"/>
              </a:rPr>
              <a:t>indicates a measure in which the mean (</a:t>
            </a:r>
            <a:r>
              <a:rPr kumimoji="0" lang="en-US" altLang="en-US" sz="1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 of non-resident providers at the FQHC performed better than the residents for that year. </a:t>
            </a:r>
            <a:endParaRPr kumimoji="0" lang="en-US" altLang="en-US" sz="1800" b="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sym typeface="Symbol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504278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ASU Theme">
      <a:dk1>
        <a:srgbClr val="000000"/>
      </a:dk1>
      <a:lt1>
        <a:srgbClr val="FFFFFF"/>
      </a:lt1>
      <a:dk2>
        <a:srgbClr val="FFBE37"/>
      </a:dk2>
      <a:lt2>
        <a:srgbClr val="4F5557"/>
      </a:lt2>
      <a:accent1>
        <a:srgbClr val="990033"/>
      </a:accent1>
      <a:accent2>
        <a:srgbClr val="FFB310"/>
      </a:accent2>
      <a:accent3>
        <a:srgbClr val="AFA593"/>
      </a:accent3>
      <a:accent4>
        <a:srgbClr val="008ED6"/>
      </a:accent4>
      <a:accent5>
        <a:srgbClr val="F47C00"/>
      </a:accent5>
      <a:accent6>
        <a:srgbClr val="568E14"/>
      </a:accent6>
      <a:hlink>
        <a:srgbClr val="F79646"/>
      </a:hlink>
      <a:folHlink>
        <a:srgbClr val="4F5557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95C13D7E26B4E919D46136426BE3E" ma:contentTypeVersion="0" ma:contentTypeDescription="Create a new document." ma:contentTypeScope="" ma:versionID="c0be6a5a99293a149aa024411b6101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7F7C53-A2F8-4952-9B42-D7F360C4DD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10AD287-6AF6-409A-9B13-1693C2318D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79E1FA-F70C-4519-92AE-9B77A058F48A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33885</TotalTime>
  <Words>716</Words>
  <Application>Microsoft Macintosh PowerPoint</Application>
  <PresentationFormat>Custom</PresentationFormat>
  <Paragraphs>114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Times New Roman</vt:lpstr>
      <vt:lpstr>Blank Presentation</vt:lpstr>
      <vt:lpstr>PowerPoint Presentation</vt:lpstr>
    </vt:vector>
  </TitlesOfParts>
  <Company>University of California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Debra Ilchak</dc:creator>
  <cp:lastModifiedBy>Olivia Sitton</cp:lastModifiedBy>
  <cp:revision>264</cp:revision>
  <cp:lastPrinted>1998-09-03T21:09:00Z</cp:lastPrinted>
  <dcterms:created xsi:type="dcterms:W3CDTF">1998-08-31T18:15:40Z</dcterms:created>
  <dcterms:modified xsi:type="dcterms:W3CDTF">2022-07-08T06:53:56Z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0x010100C1E95C13D7E26B4E919D46136426BE3E</vt:lpwstr>
  </property>
</Properties>
</file>