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7" r:id="rId5"/>
  </p:sldIdLst>
  <p:sldSz cx="20104100" cy="15081250"/>
  <p:notesSz cx="9309100" cy="7023100"/>
  <p:defaultTextStyle>
    <a:defPPr>
      <a:defRPr lang="en-US"/>
    </a:defPPr>
    <a:lvl1pPr marL="0" algn="l" defTabSz="457094" rtl="0" eaLnBrk="1" latinLnBrk="0" hangingPunct="1">
      <a:defRPr sz="1800" kern="1200">
        <a:solidFill>
          <a:schemeClr val="tx1"/>
        </a:solidFill>
        <a:latin typeface="+mn-lt"/>
        <a:ea typeface="+mn-ea"/>
        <a:cs typeface="+mn-cs"/>
      </a:defRPr>
    </a:lvl1pPr>
    <a:lvl2pPr marL="457094" algn="l" defTabSz="457094" rtl="0" eaLnBrk="1" latinLnBrk="0" hangingPunct="1">
      <a:defRPr sz="1800" kern="1200">
        <a:solidFill>
          <a:schemeClr val="tx1"/>
        </a:solidFill>
        <a:latin typeface="+mn-lt"/>
        <a:ea typeface="+mn-ea"/>
        <a:cs typeface="+mn-cs"/>
      </a:defRPr>
    </a:lvl2pPr>
    <a:lvl3pPr marL="914188" algn="l" defTabSz="457094" rtl="0" eaLnBrk="1" latinLnBrk="0" hangingPunct="1">
      <a:defRPr sz="1800" kern="1200">
        <a:solidFill>
          <a:schemeClr val="tx1"/>
        </a:solidFill>
        <a:latin typeface="+mn-lt"/>
        <a:ea typeface="+mn-ea"/>
        <a:cs typeface="+mn-cs"/>
      </a:defRPr>
    </a:lvl3pPr>
    <a:lvl4pPr marL="1371282" algn="l" defTabSz="457094" rtl="0" eaLnBrk="1" latinLnBrk="0" hangingPunct="1">
      <a:defRPr sz="1800" kern="1200">
        <a:solidFill>
          <a:schemeClr val="tx1"/>
        </a:solidFill>
        <a:latin typeface="+mn-lt"/>
        <a:ea typeface="+mn-ea"/>
        <a:cs typeface="+mn-cs"/>
      </a:defRPr>
    </a:lvl4pPr>
    <a:lvl5pPr marL="1828376" algn="l" defTabSz="457094" rtl="0" eaLnBrk="1" latinLnBrk="0" hangingPunct="1">
      <a:defRPr sz="1800" kern="1200">
        <a:solidFill>
          <a:schemeClr val="tx1"/>
        </a:solidFill>
        <a:latin typeface="+mn-lt"/>
        <a:ea typeface="+mn-ea"/>
        <a:cs typeface="+mn-cs"/>
      </a:defRPr>
    </a:lvl5pPr>
    <a:lvl6pPr marL="2285470" algn="l" defTabSz="457094" rtl="0" eaLnBrk="1" latinLnBrk="0" hangingPunct="1">
      <a:defRPr sz="1800" kern="1200">
        <a:solidFill>
          <a:schemeClr val="tx1"/>
        </a:solidFill>
        <a:latin typeface="+mn-lt"/>
        <a:ea typeface="+mn-ea"/>
        <a:cs typeface="+mn-cs"/>
      </a:defRPr>
    </a:lvl6pPr>
    <a:lvl7pPr marL="2742564" algn="l" defTabSz="457094" rtl="0" eaLnBrk="1" latinLnBrk="0" hangingPunct="1">
      <a:defRPr sz="1800" kern="1200">
        <a:solidFill>
          <a:schemeClr val="tx1"/>
        </a:solidFill>
        <a:latin typeface="+mn-lt"/>
        <a:ea typeface="+mn-ea"/>
        <a:cs typeface="+mn-cs"/>
      </a:defRPr>
    </a:lvl7pPr>
    <a:lvl8pPr marL="3199658" algn="l" defTabSz="457094" rtl="0" eaLnBrk="1" latinLnBrk="0" hangingPunct="1">
      <a:defRPr sz="1800" kern="1200">
        <a:solidFill>
          <a:schemeClr val="tx1"/>
        </a:solidFill>
        <a:latin typeface="+mn-lt"/>
        <a:ea typeface="+mn-ea"/>
        <a:cs typeface="+mn-cs"/>
      </a:defRPr>
    </a:lvl8pPr>
    <a:lvl9pPr marL="3656752" algn="l" defTabSz="457094"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B800"/>
    <a:srgbClr val="FF9900"/>
    <a:srgbClr val="FFD03B"/>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143" autoAdjust="0"/>
    <p:restoredTop sz="96010" autoAdjust="0"/>
  </p:normalViewPr>
  <p:slideViewPr>
    <p:cSldViewPr>
      <p:cViewPr varScale="1">
        <p:scale>
          <a:sx n="46" d="100"/>
          <a:sy n="46" d="100"/>
        </p:scale>
        <p:origin x="891" y="51"/>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3838" cy="352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73675" y="0"/>
            <a:ext cx="4033838" cy="352425"/>
          </a:xfrm>
          <a:prstGeom prst="rect">
            <a:avLst/>
          </a:prstGeom>
        </p:spPr>
        <p:txBody>
          <a:bodyPr vert="horz" lIns="91440" tIns="45720" rIns="91440" bIns="45720" rtlCol="0"/>
          <a:lstStyle>
            <a:lvl1pPr algn="r">
              <a:defRPr sz="1200"/>
            </a:lvl1pPr>
          </a:lstStyle>
          <a:p>
            <a:fld id="{8D5F6DEE-E851-490B-893F-837D544CB179}" type="datetimeFigureOut">
              <a:rPr lang="en-US" smtClean="0"/>
              <a:pPr/>
              <a:t>7/15/2022</a:t>
            </a:fld>
            <a:endParaRPr lang="en-US"/>
          </a:p>
        </p:txBody>
      </p:sp>
      <p:sp>
        <p:nvSpPr>
          <p:cNvPr id="4" name="Slide Image Placeholder 3"/>
          <p:cNvSpPr>
            <a:spLocks noGrp="1" noRot="1" noChangeAspect="1"/>
          </p:cNvSpPr>
          <p:nvPr>
            <p:ph type="sldImg" idx="2"/>
          </p:nvPr>
        </p:nvSpPr>
        <p:spPr>
          <a:xfrm>
            <a:off x="3074988" y="877888"/>
            <a:ext cx="3159125" cy="237013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30275" y="3379788"/>
            <a:ext cx="7448550" cy="2765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70675"/>
            <a:ext cx="4033838" cy="3524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73675" y="6670675"/>
            <a:ext cx="4033838" cy="352425"/>
          </a:xfrm>
          <a:prstGeom prst="rect">
            <a:avLst/>
          </a:prstGeom>
        </p:spPr>
        <p:txBody>
          <a:bodyPr vert="horz" lIns="91440" tIns="45720" rIns="91440" bIns="45720" rtlCol="0" anchor="b"/>
          <a:lstStyle>
            <a:lvl1pPr algn="r">
              <a:defRPr sz="1200"/>
            </a:lvl1pPr>
          </a:lstStyle>
          <a:p>
            <a:fld id="{F97D820A-E712-4F69-ABD3-40844C061A76}" type="slidenum">
              <a:rPr lang="en-US" smtClean="0"/>
              <a:pPr/>
              <a:t>‹#›</a:t>
            </a:fld>
            <a:endParaRPr lang="en-US"/>
          </a:p>
        </p:txBody>
      </p:sp>
    </p:spTree>
    <p:extLst>
      <p:ext uri="{BB962C8B-B14F-4D97-AF65-F5344CB8AC3E}">
        <p14:creationId xmlns:p14="http://schemas.microsoft.com/office/powerpoint/2010/main" val="625466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7D820A-E712-4F69-ABD3-40844C061A76}" type="slidenum">
              <a:rPr lang="en-US" smtClean="0"/>
              <a:pPr/>
              <a:t>1</a:t>
            </a:fld>
            <a:endParaRPr lang="en-US"/>
          </a:p>
        </p:txBody>
      </p:sp>
    </p:spTree>
    <p:extLst>
      <p:ext uri="{BB962C8B-B14F-4D97-AF65-F5344CB8AC3E}">
        <p14:creationId xmlns:p14="http://schemas.microsoft.com/office/powerpoint/2010/main" val="201119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r>
              <a:rPr lang="en-US"/>
              <a:t>Click to edit Master title style</a:t>
            </a:r>
            <a:endParaRPr/>
          </a:p>
        </p:txBody>
      </p:sp>
      <p:sp>
        <p:nvSpPr>
          <p:cNvPr id="3" name="Holder 3"/>
          <p:cNvSpPr>
            <a:spLocks noGrp="1"/>
          </p:cNvSpPr>
          <p:nvPr>
            <p:ph type="body" idx="1"/>
          </p:nvPr>
        </p:nvSpPr>
        <p:spPr/>
        <p:txBody>
          <a:bodyPr lIns="0" tIns="0" rIns="0" bIns="0"/>
          <a:lstStyle>
            <a:lvl1pPr>
              <a:defRPr/>
            </a:lvl1pPr>
          </a:lstStyle>
          <a:p>
            <a:pPr lvl="0"/>
            <a:r>
              <a:rPr lang="en-US"/>
              <a:t>Edit Master text styles</a:t>
            </a: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7/15/2022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r>
              <a:rPr lang="en-US"/>
              <a:t>Click to edit Master title style</a:t>
            </a:r>
            <a:endParaRPr/>
          </a:p>
        </p:txBody>
      </p:sp>
      <p:sp>
        <p:nvSpPr>
          <p:cNvPr id="3" name="Holder 3"/>
          <p:cNvSpPr>
            <a:spLocks noGrp="1"/>
          </p:cNvSpPr>
          <p:nvPr>
            <p:ph sz="half" idx="2"/>
          </p:nvPr>
        </p:nvSpPr>
        <p:spPr>
          <a:xfrm>
            <a:off x="1005205" y="3468688"/>
            <a:ext cx="8745284" cy="276999"/>
          </a:xfrm>
          <a:prstGeom prst="rect">
            <a:avLst/>
          </a:prstGeom>
        </p:spPr>
        <p:txBody>
          <a:bodyPr wrap="square" lIns="0" tIns="0" rIns="0" bIns="0">
            <a:spAutoFit/>
          </a:bodyPr>
          <a:lstStyle>
            <a:lvl1pPr>
              <a:defRPr/>
            </a:lvl1pPr>
          </a:lstStyle>
          <a:p>
            <a:pPr lvl="0"/>
            <a:r>
              <a:rPr lang="en-US"/>
              <a:t>Edit Master text styles</a:t>
            </a:r>
          </a:p>
        </p:txBody>
      </p:sp>
      <p:sp>
        <p:nvSpPr>
          <p:cNvPr id="4" name="Holder 4"/>
          <p:cNvSpPr>
            <a:spLocks noGrp="1"/>
          </p:cNvSpPr>
          <p:nvPr>
            <p:ph sz="half" idx="3"/>
          </p:nvPr>
        </p:nvSpPr>
        <p:spPr>
          <a:xfrm>
            <a:off x="10353611" y="3468688"/>
            <a:ext cx="8745284" cy="276999"/>
          </a:xfrm>
          <a:prstGeom prst="rect">
            <a:avLst/>
          </a:prstGeom>
        </p:spPr>
        <p:txBody>
          <a:bodyPr wrap="square" lIns="0" tIns="0" rIns="0" bIns="0">
            <a:spAutoFit/>
          </a:bodyPr>
          <a:lstStyle>
            <a:lvl1pPr>
              <a:defRPr/>
            </a:lvl1pPr>
          </a:lstStyle>
          <a:p>
            <a:pPr lvl="0"/>
            <a:r>
              <a:rPr lang="en-US"/>
              <a:t>Edit Master text styles</a:t>
            </a: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7/15/2022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r>
              <a:rPr lang="en-US"/>
              <a:t>Click to edit Master title style</a:t>
            </a:r>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7/15/2022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7/15/2022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839864" y="879390"/>
            <a:ext cx="18424370"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1005205" y="3468688"/>
            <a:ext cx="1809369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835394" y="14025563"/>
            <a:ext cx="6433312" cy="27495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1005205" y="14025563"/>
            <a:ext cx="4623943" cy="27495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7/15/2022</a:t>
            </a:fld>
            <a:endParaRPr lang="en-US"/>
          </a:p>
        </p:txBody>
      </p:sp>
      <p:pic>
        <p:nvPicPr>
          <p:cNvPr id="7" name="Picture 6"/>
          <p:cNvPicPr>
            <a:picLocks noChangeAspect="1"/>
          </p:cNvPicPr>
          <p:nvPr/>
        </p:nvPicPr>
        <p:blipFill>
          <a:blip r:embed="rId7" cstate="print"/>
          <a:stretch>
            <a:fillRect/>
          </a:stretch>
        </p:blipFill>
        <p:spPr>
          <a:xfrm>
            <a:off x="0" y="0"/>
            <a:ext cx="20186650" cy="15142903"/>
          </a:xfrm>
          <a:prstGeom prst="rect">
            <a:avLst/>
          </a:prstGeom>
        </p:spPr>
      </p:pic>
      <p:sp>
        <p:nvSpPr>
          <p:cNvPr id="6" name="Holder 6"/>
          <p:cNvSpPr>
            <a:spLocks noGrp="1"/>
          </p:cNvSpPr>
          <p:nvPr>
            <p:ph type="sldNum" sz="quarter" idx="7"/>
          </p:nvPr>
        </p:nvSpPr>
        <p:spPr>
          <a:xfrm>
            <a:off x="14474953" y="14025563"/>
            <a:ext cx="4623943" cy="27495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eaLnBrk="1" hangingPunct="1">
        <a:defRPr>
          <a:latin typeface="+mj-lt"/>
          <a:ea typeface="+mj-ea"/>
          <a:cs typeface="+mj-cs"/>
        </a:defRPr>
      </a:lvl1pPr>
    </p:titleStyle>
    <p:bodyStyle>
      <a:lvl1pPr marL="0" eaLnBrk="1" hangingPunct="1">
        <a:defRPr>
          <a:latin typeface="+mn-lt"/>
          <a:ea typeface="+mn-ea"/>
          <a:cs typeface="+mn-cs"/>
        </a:defRPr>
      </a:lvl1pPr>
      <a:lvl2pPr marL="457094" eaLnBrk="1" hangingPunct="1">
        <a:defRPr>
          <a:latin typeface="+mn-lt"/>
          <a:ea typeface="+mn-ea"/>
          <a:cs typeface="+mn-cs"/>
        </a:defRPr>
      </a:lvl2pPr>
      <a:lvl3pPr marL="914188" eaLnBrk="1" hangingPunct="1">
        <a:defRPr>
          <a:latin typeface="+mn-lt"/>
          <a:ea typeface="+mn-ea"/>
          <a:cs typeface="+mn-cs"/>
        </a:defRPr>
      </a:lvl3pPr>
      <a:lvl4pPr marL="1371282" eaLnBrk="1" hangingPunct="1">
        <a:defRPr>
          <a:latin typeface="+mn-lt"/>
          <a:ea typeface="+mn-ea"/>
          <a:cs typeface="+mn-cs"/>
        </a:defRPr>
      </a:lvl4pPr>
      <a:lvl5pPr marL="1828376" eaLnBrk="1" hangingPunct="1">
        <a:defRPr>
          <a:latin typeface="+mn-lt"/>
          <a:ea typeface="+mn-ea"/>
          <a:cs typeface="+mn-cs"/>
        </a:defRPr>
      </a:lvl5pPr>
      <a:lvl6pPr marL="2285470" eaLnBrk="1" hangingPunct="1">
        <a:defRPr>
          <a:latin typeface="+mn-lt"/>
          <a:ea typeface="+mn-ea"/>
          <a:cs typeface="+mn-cs"/>
        </a:defRPr>
      </a:lvl6pPr>
      <a:lvl7pPr marL="2742564" eaLnBrk="1" hangingPunct="1">
        <a:defRPr>
          <a:latin typeface="+mn-lt"/>
          <a:ea typeface="+mn-ea"/>
          <a:cs typeface="+mn-cs"/>
        </a:defRPr>
      </a:lvl7pPr>
      <a:lvl8pPr marL="3199658" eaLnBrk="1" hangingPunct="1">
        <a:defRPr>
          <a:latin typeface="+mn-lt"/>
          <a:ea typeface="+mn-ea"/>
          <a:cs typeface="+mn-cs"/>
        </a:defRPr>
      </a:lvl8pPr>
      <a:lvl9pPr marL="3656752" eaLnBrk="1" hangingPunct="1">
        <a:defRPr>
          <a:latin typeface="+mn-lt"/>
          <a:ea typeface="+mn-ea"/>
          <a:cs typeface="+mn-cs"/>
        </a:defRPr>
      </a:lvl9pPr>
    </p:bodyStyle>
    <p:otherStyle>
      <a:lvl1pPr marL="0" eaLnBrk="1" hangingPunct="1">
        <a:defRPr>
          <a:latin typeface="+mn-lt"/>
          <a:ea typeface="+mn-ea"/>
          <a:cs typeface="+mn-cs"/>
        </a:defRPr>
      </a:lvl1pPr>
      <a:lvl2pPr marL="457094" eaLnBrk="1" hangingPunct="1">
        <a:defRPr>
          <a:latin typeface="+mn-lt"/>
          <a:ea typeface="+mn-ea"/>
          <a:cs typeface="+mn-cs"/>
        </a:defRPr>
      </a:lvl2pPr>
      <a:lvl3pPr marL="914188" eaLnBrk="1" hangingPunct="1">
        <a:defRPr>
          <a:latin typeface="+mn-lt"/>
          <a:ea typeface="+mn-ea"/>
          <a:cs typeface="+mn-cs"/>
        </a:defRPr>
      </a:lvl3pPr>
      <a:lvl4pPr marL="1371282" eaLnBrk="1" hangingPunct="1">
        <a:defRPr>
          <a:latin typeface="+mn-lt"/>
          <a:ea typeface="+mn-ea"/>
          <a:cs typeface="+mn-cs"/>
        </a:defRPr>
      </a:lvl4pPr>
      <a:lvl5pPr marL="1828376" eaLnBrk="1" hangingPunct="1">
        <a:defRPr>
          <a:latin typeface="+mn-lt"/>
          <a:ea typeface="+mn-ea"/>
          <a:cs typeface="+mn-cs"/>
        </a:defRPr>
      </a:lvl5pPr>
      <a:lvl6pPr marL="2285470" eaLnBrk="1" hangingPunct="1">
        <a:defRPr>
          <a:latin typeface="+mn-lt"/>
          <a:ea typeface="+mn-ea"/>
          <a:cs typeface="+mn-cs"/>
        </a:defRPr>
      </a:lvl6pPr>
      <a:lvl7pPr marL="2742564" eaLnBrk="1" hangingPunct="1">
        <a:defRPr>
          <a:latin typeface="+mn-lt"/>
          <a:ea typeface="+mn-ea"/>
          <a:cs typeface="+mn-cs"/>
        </a:defRPr>
      </a:lvl7pPr>
      <a:lvl8pPr marL="3199658" eaLnBrk="1" hangingPunct="1">
        <a:defRPr>
          <a:latin typeface="+mn-lt"/>
          <a:ea typeface="+mn-ea"/>
          <a:cs typeface="+mn-cs"/>
        </a:defRPr>
      </a:lvl8pPr>
      <a:lvl9pPr marL="3656752"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988DDDCA-189F-4B98-B229-EE22EBD6B85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61358" y="9708445"/>
            <a:ext cx="7172492" cy="5379367"/>
          </a:xfrm>
          <a:prstGeom prst="rect">
            <a:avLst/>
          </a:prstGeom>
          <a:effectLst>
            <a:softEdge rad="482600"/>
          </a:effectLst>
        </p:spPr>
      </p:pic>
      <p:sp>
        <p:nvSpPr>
          <p:cNvPr id="10" name="Rectangle 9">
            <a:extLst>
              <a:ext uri="{FF2B5EF4-FFF2-40B4-BE49-F238E27FC236}">
                <a16:creationId xmlns:a16="http://schemas.microsoft.com/office/drawing/2014/main" id="{918872C3-0A5A-45D4-8B74-2A8B6FBA5655}"/>
              </a:ext>
            </a:extLst>
          </p:cNvPr>
          <p:cNvSpPr/>
          <p:nvPr/>
        </p:nvSpPr>
        <p:spPr>
          <a:xfrm flipH="1">
            <a:off x="19805650" y="14901959"/>
            <a:ext cx="1017882" cy="2651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bject 2"/>
          <p:cNvSpPr txBox="1"/>
          <p:nvPr/>
        </p:nvSpPr>
        <p:spPr>
          <a:xfrm>
            <a:off x="286463" y="1046011"/>
            <a:ext cx="19546670" cy="677108"/>
          </a:xfrm>
          <a:prstGeom prst="rect">
            <a:avLst/>
          </a:prstGeom>
        </p:spPr>
        <p:txBody>
          <a:bodyPr vert="horz" wrap="square" lIns="0" tIns="0" rIns="0" bIns="0" rtlCol="0">
            <a:spAutoFit/>
          </a:bodyPr>
          <a:lstStyle/>
          <a:p>
            <a:pPr marL="12697" algn="ctr">
              <a:tabLst>
                <a:tab pos="3841494" algn="l"/>
                <a:tab pos="5372124" algn="l"/>
                <a:tab pos="7145269" algn="l"/>
                <a:tab pos="7961688" algn="l"/>
                <a:tab pos="10202085" algn="l"/>
              </a:tabLst>
            </a:pPr>
            <a:r>
              <a:rPr lang="en-US" sz="4400" b="1" spc="90" dirty="0">
                <a:solidFill>
                  <a:srgbClr val="DAC49B"/>
                </a:solidFill>
                <a:latin typeface="+mj-lt"/>
                <a:cs typeface="EncodeSansNarrow-ExtraBold"/>
              </a:rPr>
              <a:t>Year 1: Fellowship Reflections From An Academic Partner </a:t>
            </a:r>
            <a:endParaRPr lang="en-US" sz="4400" dirty="0">
              <a:latin typeface="+mj-lt"/>
              <a:cs typeface="EncodeSansNarrow-ExtraBold"/>
            </a:endParaRPr>
          </a:p>
        </p:txBody>
      </p:sp>
      <p:sp>
        <p:nvSpPr>
          <p:cNvPr id="30" name="object 31"/>
          <p:cNvSpPr txBox="1"/>
          <p:nvPr/>
        </p:nvSpPr>
        <p:spPr>
          <a:xfrm>
            <a:off x="69850" y="3028113"/>
            <a:ext cx="4343400" cy="427157"/>
          </a:xfrm>
          <a:prstGeom prst="rect">
            <a:avLst/>
          </a:prstGeom>
          <a:solidFill>
            <a:srgbClr val="E3D3B6"/>
          </a:solidFill>
        </p:spPr>
        <p:txBody>
          <a:bodyPr wrap="square" lIns="0" tIns="0" rIns="0" bIns="0" rtlCol="0">
            <a:spAutoFit/>
          </a:bodyPr>
          <a:lstStyle>
            <a:defPPr>
              <a:defRPr lang="en-US"/>
            </a:defPPr>
            <a:lvl1pPr algn="ctr">
              <a:defRPr sz="2800" b="1" spc="-10">
                <a:solidFill>
                  <a:srgbClr val="4B2885"/>
                </a:solidFill>
                <a:latin typeface="+mj-lt"/>
                <a:cs typeface="Uni Sans SemiBold"/>
              </a:defRPr>
            </a:lvl1pPr>
          </a:lstStyle>
          <a:p>
            <a:r>
              <a:rPr lang="en-US" dirty="0"/>
              <a:t>Purpose</a:t>
            </a:r>
            <a:endParaRPr dirty="0"/>
          </a:p>
        </p:txBody>
      </p:sp>
      <p:sp>
        <p:nvSpPr>
          <p:cNvPr id="11" name="TextBox 10"/>
          <p:cNvSpPr txBox="1"/>
          <p:nvPr/>
        </p:nvSpPr>
        <p:spPr>
          <a:xfrm>
            <a:off x="268770" y="1867160"/>
            <a:ext cx="19482834" cy="1143903"/>
          </a:xfrm>
          <a:prstGeom prst="rect">
            <a:avLst/>
          </a:prstGeom>
          <a:noFill/>
        </p:spPr>
        <p:txBody>
          <a:bodyPr wrap="none" rtlCol="0">
            <a:spAutoFit/>
          </a:bodyPr>
          <a:lstStyle/>
          <a:p>
            <a:pPr algn="ctr" defTabSz="1804005">
              <a:spcAft>
                <a:spcPts val="546"/>
              </a:spcAft>
              <a:defRPr/>
            </a:pPr>
            <a:r>
              <a:rPr lang="en-US" sz="2000" b="1" dirty="0">
                <a:solidFill>
                  <a:schemeClr val="bg1"/>
                </a:solidFill>
                <a:cs typeface="Arial"/>
              </a:rPr>
              <a:t>Anita M. Souza, PhD</a:t>
            </a:r>
            <a:r>
              <a:rPr lang="en-US" sz="2000" b="1" baseline="30000" dirty="0">
                <a:solidFill>
                  <a:schemeClr val="bg1"/>
                </a:solidFill>
                <a:cs typeface="Arial"/>
              </a:rPr>
              <a:t>1.,</a:t>
            </a:r>
            <a:r>
              <a:rPr lang="en-US" sz="2000" b="1" dirty="0">
                <a:solidFill>
                  <a:schemeClr val="bg1"/>
                </a:solidFill>
                <a:cs typeface="Arial"/>
              </a:rPr>
              <a:t> Rebecca Wood, MSW</a:t>
            </a:r>
            <a:r>
              <a:rPr lang="en-US" sz="2000" b="1" baseline="30000" dirty="0">
                <a:solidFill>
                  <a:schemeClr val="bg1"/>
                </a:solidFill>
                <a:cs typeface="Arial"/>
              </a:rPr>
              <a:t>1</a:t>
            </a:r>
            <a:r>
              <a:rPr lang="en-US" sz="2000" b="1" dirty="0">
                <a:solidFill>
                  <a:schemeClr val="bg1"/>
                </a:solidFill>
                <a:cs typeface="Arial"/>
              </a:rPr>
              <a:t>; Heather Novak DNP, ARNP, FNP-BC</a:t>
            </a:r>
            <a:r>
              <a:rPr lang="en-US" sz="2000" b="1" baseline="30000" dirty="0">
                <a:solidFill>
                  <a:schemeClr val="bg1"/>
                </a:solidFill>
                <a:cs typeface="Arial"/>
              </a:rPr>
              <a:t>2</a:t>
            </a:r>
            <a:r>
              <a:rPr lang="en-US" sz="2000" b="1" dirty="0">
                <a:solidFill>
                  <a:schemeClr val="bg1"/>
                </a:solidFill>
                <a:cs typeface="Arial"/>
              </a:rPr>
              <a:t>;  Ron Oman ARNP, FNP-BC</a:t>
            </a:r>
            <a:r>
              <a:rPr lang="en-US" sz="2000" b="1" baseline="30000" dirty="0">
                <a:solidFill>
                  <a:schemeClr val="bg1"/>
                </a:solidFill>
                <a:cs typeface="Arial"/>
              </a:rPr>
              <a:t>3</a:t>
            </a:r>
            <a:r>
              <a:rPr lang="en-US" sz="2000" b="1" dirty="0">
                <a:solidFill>
                  <a:schemeClr val="bg1"/>
                </a:solidFill>
                <a:cs typeface="Arial"/>
              </a:rPr>
              <a:t>; Katha Gazda ARNP, FNP-BC</a:t>
            </a:r>
            <a:r>
              <a:rPr lang="en-US" sz="2000" b="1" baseline="30000" dirty="0">
                <a:solidFill>
                  <a:schemeClr val="bg1"/>
                </a:solidFill>
                <a:cs typeface="Arial"/>
              </a:rPr>
              <a:t>3</a:t>
            </a:r>
            <a:r>
              <a:rPr lang="en-US" sz="2000" b="1" dirty="0">
                <a:solidFill>
                  <a:schemeClr val="bg1"/>
                </a:solidFill>
                <a:cs typeface="Arial"/>
              </a:rPr>
              <a:t>; Dave Little, MD</a:t>
            </a:r>
            <a:r>
              <a:rPr lang="en-US" sz="2000" b="1" baseline="30000" dirty="0">
                <a:solidFill>
                  <a:schemeClr val="bg1"/>
                </a:solidFill>
                <a:cs typeface="Arial"/>
              </a:rPr>
              <a:t>2</a:t>
            </a:r>
            <a:r>
              <a:rPr lang="en-US" sz="2000" b="1" dirty="0">
                <a:solidFill>
                  <a:schemeClr val="bg1"/>
                </a:solidFill>
                <a:cs typeface="Arial"/>
              </a:rPr>
              <a:t>; Anne Hirsch, PhD, ARNP</a:t>
            </a:r>
            <a:r>
              <a:rPr lang="en-US" sz="2000" b="1" baseline="30000" dirty="0">
                <a:solidFill>
                  <a:schemeClr val="bg1"/>
                </a:solidFill>
                <a:cs typeface="Arial"/>
              </a:rPr>
              <a:t>1</a:t>
            </a:r>
            <a:endParaRPr lang="en-US" sz="2000" b="1" dirty="0">
              <a:solidFill>
                <a:schemeClr val="bg1"/>
              </a:solidFill>
              <a:cs typeface="Arial"/>
            </a:endParaRPr>
          </a:p>
          <a:p>
            <a:pPr algn="ctr" defTabSz="1804005">
              <a:spcAft>
                <a:spcPts val="546"/>
              </a:spcAft>
              <a:defRPr/>
            </a:pPr>
            <a:r>
              <a:rPr lang="en-US" sz="2000" b="1" baseline="30000" dirty="0">
                <a:solidFill>
                  <a:schemeClr val="bg1"/>
                </a:solidFill>
                <a:cs typeface="Arial"/>
              </a:rPr>
              <a:t>1 </a:t>
            </a:r>
            <a:r>
              <a:rPr lang="en-US" sz="2000" b="1" dirty="0">
                <a:solidFill>
                  <a:schemeClr val="bg1"/>
                </a:solidFill>
                <a:cs typeface="Arial"/>
              </a:rPr>
              <a:t>University of Washington; </a:t>
            </a:r>
            <a:r>
              <a:rPr lang="en-US" sz="2000" b="1" baseline="30000" dirty="0">
                <a:solidFill>
                  <a:schemeClr val="bg1"/>
                </a:solidFill>
                <a:cs typeface="Arial"/>
              </a:rPr>
              <a:t>2 </a:t>
            </a:r>
            <a:r>
              <a:rPr lang="en-US" sz="2000" b="1" dirty="0">
                <a:solidFill>
                  <a:schemeClr val="bg1"/>
                </a:solidFill>
                <a:cs typeface="Arial"/>
              </a:rPr>
              <a:t>Valley View Health Center ; </a:t>
            </a:r>
            <a:r>
              <a:rPr lang="en-US" sz="2000" b="1" baseline="30000" dirty="0">
                <a:solidFill>
                  <a:schemeClr val="bg1"/>
                </a:solidFill>
                <a:cs typeface="Arial"/>
              </a:rPr>
              <a:t>3</a:t>
            </a:r>
            <a:r>
              <a:rPr lang="en-US" sz="2000" b="1" dirty="0">
                <a:solidFill>
                  <a:schemeClr val="bg1"/>
                </a:solidFill>
                <a:cs typeface="Arial"/>
              </a:rPr>
              <a:t>Harbor Regional Health</a:t>
            </a:r>
          </a:p>
          <a:p>
            <a:pPr algn="ctr" defTabSz="3967461">
              <a:spcBef>
                <a:spcPts val="0"/>
              </a:spcBef>
              <a:spcAft>
                <a:spcPts val="1200"/>
              </a:spcAft>
              <a:defRPr/>
            </a:pPr>
            <a:endParaRPr lang="en-US" sz="2000" b="1" dirty="0">
              <a:solidFill>
                <a:schemeClr val="bg2">
                  <a:lumMod val="20000"/>
                  <a:lumOff val="80000"/>
                </a:schemeClr>
              </a:solidFill>
              <a:latin typeface="+mj-lt"/>
              <a:cs typeface="Arial"/>
            </a:endParaRPr>
          </a:p>
        </p:txBody>
      </p:sp>
      <p:sp>
        <p:nvSpPr>
          <p:cNvPr id="36" name="object 17"/>
          <p:cNvSpPr/>
          <p:nvPr/>
        </p:nvSpPr>
        <p:spPr>
          <a:xfrm>
            <a:off x="87852" y="8731534"/>
            <a:ext cx="4307396" cy="430887"/>
          </a:xfrm>
          <a:custGeom>
            <a:avLst/>
            <a:gdLst/>
            <a:ahLst/>
            <a:cxnLst/>
            <a:rect l="l" t="t" r="r" b="b"/>
            <a:pathLst>
              <a:path w="4113529" h="372745">
                <a:moveTo>
                  <a:pt x="0" y="372298"/>
                </a:moveTo>
                <a:lnTo>
                  <a:pt x="4113487" y="372298"/>
                </a:lnTo>
                <a:lnTo>
                  <a:pt x="4113487" y="0"/>
                </a:lnTo>
                <a:lnTo>
                  <a:pt x="0" y="0"/>
                </a:lnTo>
                <a:lnTo>
                  <a:pt x="0" y="372298"/>
                </a:lnTo>
                <a:close/>
              </a:path>
            </a:pathLst>
          </a:custGeom>
          <a:solidFill>
            <a:srgbClr val="E3D3B6"/>
          </a:solidFill>
        </p:spPr>
        <p:txBody>
          <a:bodyPr wrap="square" lIns="0" tIns="0" rIns="0" bIns="0" rtlCol="0">
            <a:spAutoFit/>
          </a:bodyPr>
          <a:lstStyle/>
          <a:p>
            <a:pPr algn="ctr"/>
            <a:r>
              <a:rPr lang="en-US" sz="2800" b="1" spc="-10" dirty="0">
                <a:solidFill>
                  <a:srgbClr val="4B2885"/>
                </a:solidFill>
                <a:latin typeface="+mj-lt"/>
                <a:cs typeface="Uni Sans SemiBold"/>
              </a:rPr>
              <a:t>Methods</a:t>
            </a:r>
          </a:p>
        </p:txBody>
      </p:sp>
      <p:sp>
        <p:nvSpPr>
          <p:cNvPr id="2" name="Rectangle 1"/>
          <p:cNvSpPr/>
          <p:nvPr/>
        </p:nvSpPr>
        <p:spPr>
          <a:xfrm>
            <a:off x="178385" y="10809307"/>
            <a:ext cx="5301665" cy="369332"/>
          </a:xfrm>
          <a:prstGeom prst="rect">
            <a:avLst/>
          </a:prstGeom>
        </p:spPr>
        <p:txBody>
          <a:bodyPr wrap="square">
            <a:spAutoFit/>
          </a:bodyPr>
          <a:lstStyle/>
          <a:p>
            <a:pPr lvl="0"/>
            <a:endParaRPr lang="en-US" dirty="0"/>
          </a:p>
        </p:txBody>
      </p:sp>
      <p:sp>
        <p:nvSpPr>
          <p:cNvPr id="38" name="object 17"/>
          <p:cNvSpPr/>
          <p:nvPr/>
        </p:nvSpPr>
        <p:spPr>
          <a:xfrm>
            <a:off x="4689451" y="3011063"/>
            <a:ext cx="15143681" cy="430887"/>
          </a:xfrm>
          <a:custGeom>
            <a:avLst/>
            <a:gdLst/>
            <a:ahLst/>
            <a:cxnLst/>
            <a:rect l="l" t="t" r="r" b="b"/>
            <a:pathLst>
              <a:path w="4113529" h="372745">
                <a:moveTo>
                  <a:pt x="0" y="372298"/>
                </a:moveTo>
                <a:lnTo>
                  <a:pt x="4113487" y="372298"/>
                </a:lnTo>
                <a:lnTo>
                  <a:pt x="4113487" y="0"/>
                </a:lnTo>
                <a:lnTo>
                  <a:pt x="0" y="0"/>
                </a:lnTo>
                <a:lnTo>
                  <a:pt x="0" y="372298"/>
                </a:lnTo>
                <a:close/>
              </a:path>
            </a:pathLst>
          </a:custGeom>
          <a:solidFill>
            <a:srgbClr val="E3D3B6"/>
          </a:solidFill>
        </p:spPr>
        <p:txBody>
          <a:bodyPr wrap="square" lIns="0" tIns="0" rIns="0" bIns="0" rtlCol="0">
            <a:spAutoFit/>
          </a:bodyPr>
          <a:lstStyle/>
          <a:p>
            <a:pPr algn="ctr"/>
            <a:r>
              <a:rPr lang="en-US" sz="2800" b="1" spc="-10" dirty="0">
                <a:solidFill>
                  <a:srgbClr val="4B2885"/>
                </a:solidFill>
                <a:latin typeface="+mj-lt"/>
                <a:cs typeface="Uni Sans SemiBold"/>
              </a:rPr>
              <a:t>Results </a:t>
            </a:r>
          </a:p>
        </p:txBody>
      </p:sp>
      <p:sp>
        <p:nvSpPr>
          <p:cNvPr id="22" name="TextBox 21"/>
          <p:cNvSpPr txBox="1"/>
          <p:nvPr/>
        </p:nvSpPr>
        <p:spPr>
          <a:xfrm>
            <a:off x="13023850" y="3654426"/>
            <a:ext cx="5791200" cy="369332"/>
          </a:xfrm>
          <a:prstGeom prst="rect">
            <a:avLst/>
          </a:prstGeom>
          <a:noFill/>
        </p:spPr>
        <p:txBody>
          <a:bodyPr wrap="square" rtlCol="0">
            <a:spAutoFit/>
          </a:bodyPr>
          <a:lstStyle/>
          <a:p>
            <a:pPr marL="347663" indent="-347663">
              <a:buAutoNum type="arabicParenR"/>
            </a:pPr>
            <a:endParaRPr lang="en-US" dirty="0">
              <a:latin typeface="+mj-lt"/>
            </a:endParaRPr>
          </a:p>
        </p:txBody>
      </p:sp>
      <p:sp>
        <p:nvSpPr>
          <p:cNvPr id="4" name="TextBox 3">
            <a:extLst>
              <a:ext uri="{FF2B5EF4-FFF2-40B4-BE49-F238E27FC236}">
                <a16:creationId xmlns:a16="http://schemas.microsoft.com/office/drawing/2014/main" id="{6A3AA114-BA98-46BC-AEC4-CBEF3EEE563F}"/>
              </a:ext>
            </a:extLst>
          </p:cNvPr>
          <p:cNvSpPr txBox="1"/>
          <p:nvPr/>
        </p:nvSpPr>
        <p:spPr>
          <a:xfrm flipH="1">
            <a:off x="69850" y="3569965"/>
            <a:ext cx="4528360" cy="5632311"/>
          </a:xfrm>
          <a:prstGeom prst="rect">
            <a:avLst/>
          </a:prstGeom>
          <a:noFill/>
        </p:spPr>
        <p:txBody>
          <a:bodyPr wrap="square" rtlCol="0">
            <a:spAutoFit/>
          </a:bodyPr>
          <a:lstStyle/>
          <a:p>
            <a:r>
              <a:rPr lang="en-US" sz="2400" dirty="0"/>
              <a:t>In 2020, the University of Washington, School of Nursing (UW-SoN) launched the Premera Rural Nursing Health Initiative. The UW-SoN serves as the coordinating center providing infrastructure, support, and guidance to the two inaugural fellowship sites: Valley View Health Center (VVHC) and Harbor Regional Health (HRH). Each site enrolled two Family Nurse Practitioners in the Fellowship program.</a:t>
            </a:r>
          </a:p>
          <a:p>
            <a:endParaRPr lang="en-US" sz="2400" dirty="0"/>
          </a:p>
        </p:txBody>
      </p:sp>
      <p:sp>
        <p:nvSpPr>
          <p:cNvPr id="7" name="TextBox 6">
            <a:extLst>
              <a:ext uri="{FF2B5EF4-FFF2-40B4-BE49-F238E27FC236}">
                <a16:creationId xmlns:a16="http://schemas.microsoft.com/office/drawing/2014/main" id="{78A0719F-311C-4611-892B-72F9D905E04A}"/>
              </a:ext>
            </a:extLst>
          </p:cNvPr>
          <p:cNvSpPr txBox="1"/>
          <p:nvPr/>
        </p:nvSpPr>
        <p:spPr>
          <a:xfrm>
            <a:off x="94914" y="9189007"/>
            <a:ext cx="4300334" cy="4154984"/>
          </a:xfrm>
          <a:prstGeom prst="rect">
            <a:avLst/>
          </a:prstGeom>
          <a:noFill/>
        </p:spPr>
        <p:txBody>
          <a:bodyPr wrap="square" rtlCol="0">
            <a:spAutoFit/>
          </a:bodyPr>
          <a:lstStyle/>
          <a:p>
            <a:r>
              <a:rPr lang="en-US" sz="2400" dirty="0"/>
              <a:t>UW-SoN team in partnership with VVHC and HRH program directors utilized a reflective journaling approach to capture lessons learned in Year 1. Thematic analysis was employed to analyze the findings. Thematic congruence was validated through member checking across UW-SoN, VVHC, and HRH.</a:t>
            </a:r>
          </a:p>
          <a:p>
            <a:endParaRPr lang="en-US" sz="2400" dirty="0"/>
          </a:p>
        </p:txBody>
      </p:sp>
      <p:pic>
        <p:nvPicPr>
          <p:cNvPr id="9" name="Picture 8">
            <a:extLst>
              <a:ext uri="{FF2B5EF4-FFF2-40B4-BE49-F238E27FC236}">
                <a16:creationId xmlns:a16="http://schemas.microsoft.com/office/drawing/2014/main" id="{94553193-1CFC-4816-AA94-D49A6A88F776}"/>
              </a:ext>
            </a:extLst>
          </p:cNvPr>
          <p:cNvPicPr>
            <a:picLocks noChangeAspect="1"/>
          </p:cNvPicPr>
          <p:nvPr/>
        </p:nvPicPr>
        <p:blipFill>
          <a:blip r:embed="rId4"/>
          <a:stretch>
            <a:fillRect/>
          </a:stretch>
        </p:blipFill>
        <p:spPr>
          <a:xfrm>
            <a:off x="16229631" y="12070187"/>
            <a:ext cx="3903333" cy="1515175"/>
          </a:xfrm>
          <a:prstGeom prst="rect">
            <a:avLst/>
          </a:prstGeom>
        </p:spPr>
      </p:pic>
      <p:sp>
        <p:nvSpPr>
          <p:cNvPr id="21" name="object 17">
            <a:extLst>
              <a:ext uri="{FF2B5EF4-FFF2-40B4-BE49-F238E27FC236}">
                <a16:creationId xmlns:a16="http://schemas.microsoft.com/office/drawing/2014/main" id="{7CAA5D13-4D2E-493E-9D3B-62D7BA89B799}"/>
              </a:ext>
            </a:extLst>
          </p:cNvPr>
          <p:cNvSpPr/>
          <p:nvPr/>
        </p:nvSpPr>
        <p:spPr>
          <a:xfrm>
            <a:off x="12488841" y="9990749"/>
            <a:ext cx="7429367" cy="445476"/>
          </a:xfrm>
          <a:custGeom>
            <a:avLst/>
            <a:gdLst/>
            <a:ahLst/>
            <a:cxnLst/>
            <a:rect l="l" t="t" r="r" b="b"/>
            <a:pathLst>
              <a:path w="4113529" h="372745">
                <a:moveTo>
                  <a:pt x="0" y="372298"/>
                </a:moveTo>
                <a:lnTo>
                  <a:pt x="4113487" y="372298"/>
                </a:lnTo>
                <a:lnTo>
                  <a:pt x="4113487" y="0"/>
                </a:lnTo>
                <a:lnTo>
                  <a:pt x="0" y="0"/>
                </a:lnTo>
                <a:lnTo>
                  <a:pt x="0" y="372298"/>
                </a:lnTo>
                <a:close/>
              </a:path>
            </a:pathLst>
          </a:custGeom>
          <a:solidFill>
            <a:srgbClr val="E3D3B6"/>
          </a:solidFill>
        </p:spPr>
        <p:txBody>
          <a:bodyPr wrap="square" lIns="0" tIns="0" rIns="0" bIns="0" rtlCol="0">
            <a:spAutoFit/>
          </a:bodyPr>
          <a:lstStyle/>
          <a:p>
            <a:pPr algn="ctr"/>
            <a:r>
              <a:rPr lang="en-US" sz="2800" b="1" spc="-10" dirty="0">
                <a:solidFill>
                  <a:srgbClr val="4B2885"/>
                </a:solidFill>
                <a:latin typeface="+mj-lt"/>
                <a:cs typeface="Uni Sans SemiBold"/>
              </a:rPr>
              <a:t>Impact </a:t>
            </a:r>
          </a:p>
        </p:txBody>
      </p:sp>
      <p:sp>
        <p:nvSpPr>
          <p:cNvPr id="12" name="TextBox 11">
            <a:extLst>
              <a:ext uri="{FF2B5EF4-FFF2-40B4-BE49-F238E27FC236}">
                <a16:creationId xmlns:a16="http://schemas.microsoft.com/office/drawing/2014/main" id="{5E9F0AE4-003F-41F8-AFA6-A8B35434F2EB}"/>
              </a:ext>
            </a:extLst>
          </p:cNvPr>
          <p:cNvSpPr txBox="1"/>
          <p:nvPr/>
        </p:nvSpPr>
        <p:spPr>
          <a:xfrm>
            <a:off x="12441442" y="10361964"/>
            <a:ext cx="7568009" cy="1200329"/>
          </a:xfrm>
          <a:prstGeom prst="rect">
            <a:avLst/>
          </a:prstGeom>
          <a:noFill/>
        </p:spPr>
        <p:txBody>
          <a:bodyPr wrap="square" rtlCol="0">
            <a:spAutoFit/>
          </a:bodyPr>
          <a:lstStyle/>
          <a:p>
            <a:r>
              <a:rPr lang="en-US" sz="2400" dirty="0">
                <a:cs typeface="Arial" panose="020B0604020202020204" pitchFamily="34" charset="0"/>
              </a:rPr>
              <a:t>The UW as an academic coordinating center has provided important infrastructure that supports rural sites in the development and implementation of Fellowship programs. </a:t>
            </a:r>
          </a:p>
        </p:txBody>
      </p:sp>
      <p:sp>
        <p:nvSpPr>
          <p:cNvPr id="13" name="TextBox 12">
            <a:extLst>
              <a:ext uri="{FF2B5EF4-FFF2-40B4-BE49-F238E27FC236}">
                <a16:creationId xmlns:a16="http://schemas.microsoft.com/office/drawing/2014/main" id="{964C404C-1131-49A7-8C56-41D757085194}"/>
              </a:ext>
            </a:extLst>
          </p:cNvPr>
          <p:cNvSpPr txBox="1"/>
          <p:nvPr/>
        </p:nvSpPr>
        <p:spPr>
          <a:xfrm>
            <a:off x="1526266" y="13370577"/>
            <a:ext cx="3960872" cy="923330"/>
          </a:xfrm>
          <a:prstGeom prst="rect">
            <a:avLst/>
          </a:prstGeom>
          <a:noFill/>
        </p:spPr>
        <p:txBody>
          <a:bodyPr wrap="square" rtlCol="0">
            <a:spAutoFit/>
          </a:bodyPr>
          <a:lstStyle/>
          <a:p>
            <a:r>
              <a:rPr lang="en-US" i="1" dirty="0"/>
              <a:t>Funded through the generosity of the Premera Foundation.</a:t>
            </a:r>
          </a:p>
          <a:p>
            <a:endParaRPr lang="en-US" dirty="0">
              <a:highlight>
                <a:srgbClr val="FFFF00"/>
              </a:highlight>
            </a:endParaRPr>
          </a:p>
        </p:txBody>
      </p:sp>
      <p:sp>
        <p:nvSpPr>
          <p:cNvPr id="15" name="TextBox 14">
            <a:extLst>
              <a:ext uri="{FF2B5EF4-FFF2-40B4-BE49-F238E27FC236}">
                <a16:creationId xmlns:a16="http://schemas.microsoft.com/office/drawing/2014/main" id="{B033AC7B-422D-4367-A210-9C6F140FAB82}"/>
              </a:ext>
            </a:extLst>
          </p:cNvPr>
          <p:cNvSpPr txBox="1"/>
          <p:nvPr/>
        </p:nvSpPr>
        <p:spPr>
          <a:xfrm>
            <a:off x="4689452" y="3597721"/>
            <a:ext cx="15228757" cy="7017306"/>
          </a:xfrm>
          <a:prstGeom prst="rect">
            <a:avLst/>
          </a:prstGeom>
          <a:noFill/>
        </p:spPr>
        <p:txBody>
          <a:bodyPr wrap="square" rtlCol="0">
            <a:spAutoFit/>
          </a:bodyPr>
          <a:lstStyle/>
          <a:p>
            <a:r>
              <a:rPr lang="en-US" sz="2400" dirty="0">
                <a:cs typeface="Arial" panose="020B0604020202020204" pitchFamily="34" charset="0"/>
              </a:rPr>
              <a:t>Findings resulted in the identification of five key themes that contributed to success and support in the first year of  fellowship implementation with the University of Washington as the academic partner.</a:t>
            </a:r>
          </a:p>
          <a:p>
            <a:endParaRPr lang="en-US" sz="2400" b="1" dirty="0">
              <a:cs typeface="Arial" panose="020B0604020202020204" pitchFamily="34" charset="0"/>
            </a:endParaRPr>
          </a:p>
          <a:p>
            <a:r>
              <a:rPr lang="en-US" sz="2400" b="1" dirty="0">
                <a:cs typeface="Arial" panose="020B0604020202020204" pitchFamily="34" charset="0"/>
              </a:rPr>
              <a:t>Research</a:t>
            </a:r>
            <a:r>
              <a:rPr lang="en-US" sz="2400" dirty="0">
                <a:cs typeface="Arial" panose="020B0604020202020204" pitchFamily="34" charset="0"/>
              </a:rPr>
              <a:t> comprised the support and role of the coordinating center in designing and implementing research and evaluation of sites.</a:t>
            </a:r>
          </a:p>
          <a:p>
            <a:r>
              <a:rPr lang="en-US" sz="2400" i="1" dirty="0">
                <a:cs typeface="Arial" panose="020B0604020202020204" pitchFamily="34" charset="0"/>
              </a:rPr>
              <a:t>	Examples: Development of key evaluation tools, organization and implementation of evaluation protocol</a:t>
            </a:r>
          </a:p>
          <a:p>
            <a:r>
              <a:rPr lang="en-US" sz="2400" b="1" dirty="0">
                <a:cs typeface="Arial" panose="020B0604020202020204" pitchFamily="34" charset="0"/>
              </a:rPr>
              <a:t>Logistics</a:t>
            </a:r>
            <a:r>
              <a:rPr lang="en-US" sz="2400" dirty="0">
                <a:cs typeface="Arial" panose="020B0604020202020204" pitchFamily="34" charset="0"/>
              </a:rPr>
              <a:t> centered as a key theme for activities related to daily operations that supported and freed up sites to focus on daily engagement with fellows.</a:t>
            </a:r>
          </a:p>
          <a:p>
            <a:pPr lvl="1"/>
            <a:r>
              <a:rPr lang="en-US" sz="2400" i="1" dirty="0">
                <a:cs typeface="Arial" panose="020B0604020202020204" pitchFamily="34" charset="0"/>
              </a:rPr>
              <a:t>Example:</a:t>
            </a:r>
            <a:r>
              <a:rPr lang="en-US" sz="2400" b="1" i="1" dirty="0">
                <a:cs typeface="Arial" panose="020B0604020202020204" pitchFamily="34" charset="0"/>
              </a:rPr>
              <a:t> </a:t>
            </a:r>
            <a:r>
              <a:rPr lang="en-US" sz="2400" i="1" dirty="0">
                <a:cs typeface="Arial" panose="020B0604020202020204" pitchFamily="34" charset="0"/>
              </a:rPr>
              <a:t>Weekly didactics were arranged and developed by UW in collaboration with sites. </a:t>
            </a:r>
          </a:p>
          <a:p>
            <a:r>
              <a:rPr lang="en-US" sz="2400" b="1" dirty="0">
                <a:cs typeface="Arial" panose="020B0604020202020204" pitchFamily="34" charset="0"/>
              </a:rPr>
              <a:t>Institutional Access </a:t>
            </a:r>
            <a:r>
              <a:rPr lang="en-US" sz="2400" dirty="0">
                <a:cs typeface="Arial" panose="020B0604020202020204" pitchFamily="34" charset="0"/>
              </a:rPr>
              <a:t>highlights the importance of academic resources made available to fellowship sites.</a:t>
            </a:r>
          </a:p>
          <a:p>
            <a:pPr lvl="1"/>
            <a:r>
              <a:rPr lang="en-US" sz="2400" i="1" dirty="0">
                <a:cs typeface="Arial" panose="020B0604020202020204" pitchFamily="34" charset="0"/>
              </a:rPr>
              <a:t>Examples: Fellows and Site faculty were given access to remote library services including up-to-date</a:t>
            </a:r>
          </a:p>
          <a:p>
            <a:pPr lvl="1"/>
            <a:r>
              <a:rPr lang="en-US" sz="2400" i="1" dirty="0">
                <a:cs typeface="Arial" panose="020B0604020202020204" pitchFamily="34" charset="0"/>
              </a:rPr>
              <a:t>		     Two intensive skills labs were held at the UW-</a:t>
            </a:r>
            <a:r>
              <a:rPr lang="en-US" sz="2400" i="1" dirty="0" err="1">
                <a:cs typeface="Arial" panose="020B0604020202020204" pitchFamily="34" charset="0"/>
              </a:rPr>
              <a:t>SoN’s</a:t>
            </a:r>
            <a:r>
              <a:rPr lang="en-US" sz="2400" i="1" dirty="0">
                <a:cs typeface="Arial" panose="020B0604020202020204" pitchFamily="34" charset="0"/>
              </a:rPr>
              <a:t> simulation lab.</a:t>
            </a:r>
          </a:p>
          <a:p>
            <a:r>
              <a:rPr lang="en-US" sz="2400" b="1" dirty="0">
                <a:cs typeface="Arial" panose="020B0604020202020204" pitchFamily="34" charset="0"/>
              </a:rPr>
              <a:t>Network Collaboration </a:t>
            </a:r>
            <a:r>
              <a:rPr lang="en-US" sz="2400" dirty="0">
                <a:cs typeface="Arial" panose="020B0604020202020204" pitchFamily="34" charset="0"/>
              </a:rPr>
              <a:t>was a theme that captured all aspects of support that came from consultation and provider networks engaged by the UW-SoN. </a:t>
            </a:r>
          </a:p>
          <a:p>
            <a:pPr lvl="1"/>
            <a:r>
              <a:rPr lang="en-US" sz="2400" i="1" dirty="0">
                <a:cs typeface="Arial" panose="020B0604020202020204" pitchFamily="34" charset="0"/>
              </a:rPr>
              <a:t>Examples: well-being session, faculty development workshops, specialty rotations</a:t>
            </a:r>
          </a:p>
          <a:p>
            <a:r>
              <a:rPr lang="en-US" sz="2400" b="1" dirty="0">
                <a:cs typeface="Arial" panose="020B0604020202020204" pitchFamily="34" charset="0"/>
              </a:rPr>
              <a:t>Financial support </a:t>
            </a:r>
            <a:r>
              <a:rPr lang="en-US" sz="2400" dirty="0">
                <a:cs typeface="Arial" panose="020B0604020202020204" pitchFamily="34" charset="0"/>
              </a:rPr>
              <a:t>is also centered as a key theme supporting multiple aspects of the fellowship. </a:t>
            </a:r>
          </a:p>
          <a:p>
            <a:r>
              <a:rPr lang="en-US" sz="2400" b="1" i="1" dirty="0">
                <a:cs typeface="Arial" panose="020B0604020202020204" pitchFamily="34" charset="0"/>
              </a:rPr>
              <a:t>	</a:t>
            </a:r>
            <a:r>
              <a:rPr lang="en-US" sz="2400" i="1" dirty="0">
                <a:cs typeface="Arial" panose="020B0604020202020204" pitchFamily="34" charset="0"/>
              </a:rPr>
              <a:t>Example: $20,000 per fellow financial support to the clinical site, Computers, Travel Support</a:t>
            </a:r>
          </a:p>
          <a:p>
            <a:endParaRPr lang="en-US" sz="2400" dirty="0"/>
          </a:p>
          <a:p>
            <a:endParaRPr lang="en-US" dirty="0"/>
          </a:p>
        </p:txBody>
      </p:sp>
      <p:pic>
        <p:nvPicPr>
          <p:cNvPr id="17" name="Picture 16">
            <a:extLst>
              <a:ext uri="{FF2B5EF4-FFF2-40B4-BE49-F238E27FC236}">
                <a16:creationId xmlns:a16="http://schemas.microsoft.com/office/drawing/2014/main" id="{ACB0BA0C-70D1-4B61-B675-1E76A956687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9292" y="218144"/>
            <a:ext cx="6901865" cy="931644"/>
          </a:xfrm>
          <a:prstGeom prst="rect">
            <a:avLst/>
          </a:prstGeom>
        </p:spPr>
      </p:pic>
      <p:sp>
        <p:nvSpPr>
          <p:cNvPr id="27" name="TextBox 26">
            <a:extLst>
              <a:ext uri="{FF2B5EF4-FFF2-40B4-BE49-F238E27FC236}">
                <a16:creationId xmlns:a16="http://schemas.microsoft.com/office/drawing/2014/main" id="{F4AE022B-519D-4E04-AC73-3077757D2FF8}"/>
              </a:ext>
            </a:extLst>
          </p:cNvPr>
          <p:cNvSpPr txBox="1"/>
          <p:nvPr/>
        </p:nvSpPr>
        <p:spPr>
          <a:xfrm>
            <a:off x="1639974" y="13387471"/>
            <a:ext cx="4000500" cy="369332"/>
          </a:xfrm>
          <a:prstGeom prst="rect">
            <a:avLst/>
          </a:prstGeom>
          <a:noFill/>
        </p:spPr>
        <p:txBody>
          <a:bodyPr wrap="square" rtlCol="0">
            <a:spAutoFit/>
          </a:bodyPr>
          <a:lstStyle/>
          <a:p>
            <a:endParaRPr lang="en-US" dirty="0"/>
          </a:p>
        </p:txBody>
      </p:sp>
      <p:pic>
        <p:nvPicPr>
          <p:cNvPr id="29" name="Picture 28">
            <a:extLst>
              <a:ext uri="{FF2B5EF4-FFF2-40B4-BE49-F238E27FC236}">
                <a16:creationId xmlns:a16="http://schemas.microsoft.com/office/drawing/2014/main" id="{B27E97A8-6069-4445-81FE-0EA9E4168F90}"/>
              </a:ext>
            </a:extLst>
          </p:cNvPr>
          <p:cNvPicPr>
            <a:picLocks noChangeAspect="1"/>
          </p:cNvPicPr>
          <p:nvPr/>
        </p:nvPicPr>
        <p:blipFill>
          <a:blip r:embed="rId6"/>
          <a:stretch>
            <a:fillRect/>
          </a:stretch>
        </p:blipFill>
        <p:spPr>
          <a:xfrm>
            <a:off x="175672" y="13021114"/>
            <a:ext cx="1350594" cy="1333988"/>
          </a:xfrm>
          <a:prstGeom prst="rect">
            <a:avLst/>
          </a:prstGeom>
        </p:spPr>
      </p:pic>
      <p:sp>
        <p:nvSpPr>
          <p:cNvPr id="31" name="TextBox 30">
            <a:extLst>
              <a:ext uri="{FF2B5EF4-FFF2-40B4-BE49-F238E27FC236}">
                <a16:creationId xmlns:a16="http://schemas.microsoft.com/office/drawing/2014/main" id="{19B8E690-4E9B-4679-A6FC-C021A27F5E46}"/>
              </a:ext>
            </a:extLst>
          </p:cNvPr>
          <p:cNvSpPr txBox="1"/>
          <p:nvPr/>
        </p:nvSpPr>
        <p:spPr>
          <a:xfrm>
            <a:off x="10195750" y="14283310"/>
            <a:ext cx="1385050" cy="369332"/>
          </a:xfrm>
          <a:prstGeom prst="rect">
            <a:avLst/>
          </a:prstGeom>
          <a:noFill/>
        </p:spPr>
        <p:txBody>
          <a:bodyPr wrap="square" rtlCol="0">
            <a:spAutoFit/>
          </a:bodyPr>
          <a:lstStyle/>
          <a:p>
            <a:r>
              <a:rPr lang="en-US" dirty="0"/>
              <a:t>Learn more!</a:t>
            </a:r>
          </a:p>
        </p:txBody>
      </p:sp>
      <p:pic>
        <p:nvPicPr>
          <p:cNvPr id="25" name="Picture 24">
            <a:extLst>
              <a:ext uri="{FF2B5EF4-FFF2-40B4-BE49-F238E27FC236}">
                <a16:creationId xmlns:a16="http://schemas.microsoft.com/office/drawing/2014/main" id="{AA3E1630-91EE-44E9-B25B-39C67D6AFA1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2767728" y="12070187"/>
            <a:ext cx="3305022" cy="1539841"/>
          </a:xfrm>
          <a:prstGeom prst="rect">
            <a:avLst/>
          </a:prstGeom>
        </p:spPr>
      </p:pic>
      <p:sp>
        <p:nvSpPr>
          <p:cNvPr id="5" name="Rectangle 4">
            <a:extLst>
              <a:ext uri="{FF2B5EF4-FFF2-40B4-BE49-F238E27FC236}">
                <a16:creationId xmlns:a16="http://schemas.microsoft.com/office/drawing/2014/main" id="{C932D047-D5AE-456F-9DE0-9E0679F7ED51}"/>
              </a:ext>
            </a:extLst>
          </p:cNvPr>
          <p:cNvSpPr/>
          <p:nvPr/>
        </p:nvSpPr>
        <p:spPr>
          <a:xfrm>
            <a:off x="219930" y="14376331"/>
            <a:ext cx="1262077" cy="369332"/>
          </a:xfrm>
          <a:prstGeom prst="rect">
            <a:avLst/>
          </a:prstGeom>
        </p:spPr>
        <p:txBody>
          <a:bodyPr wrap="square">
            <a:spAutoFit/>
          </a:bodyPr>
          <a:lstStyle/>
          <a:p>
            <a:r>
              <a:rPr lang="en-US" dirty="0"/>
              <a:t>Learn more</a:t>
            </a:r>
          </a:p>
        </p:txBody>
      </p:sp>
    </p:spTree>
    <p:extLst>
      <p:ext uri="{BB962C8B-B14F-4D97-AF65-F5344CB8AC3E}">
        <p14:creationId xmlns:p14="http://schemas.microsoft.com/office/powerpoint/2010/main" val="355300498"/>
      </p:ext>
    </p:extLst>
  </p:cSld>
  <p:clrMapOvr>
    <a:masterClrMapping/>
  </p:clrMapOvr>
</p:sld>
</file>

<file path=ppt/theme/theme1.xml><?xml version="1.0" encoding="utf-8"?>
<a:theme xmlns:a="http://schemas.openxmlformats.org/drawingml/2006/main" name="2078678.SoN-PPT-poster-48x36-PurpleBa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59DDDF90B0BBA46AE33E534B185286C" ma:contentTypeVersion="14" ma:contentTypeDescription="Create a new document." ma:contentTypeScope="" ma:versionID="3b927e046c579c2125ddd2088ae8bb88">
  <xsd:schema xmlns:xsd="http://www.w3.org/2001/XMLSchema" xmlns:xs="http://www.w3.org/2001/XMLSchema" xmlns:p="http://schemas.microsoft.com/office/2006/metadata/properties" xmlns:ns2="6a92d0ea-f249-414f-a0b1-0890460d3073" xmlns:ns3="c379696b-b943-4b72-8005-91226a350d05" xmlns:ns4="ab06a5aa-8e31-4bdb-9b13-38c58a92ec8a" targetNamespace="http://schemas.microsoft.com/office/2006/metadata/properties" ma:root="true" ma:fieldsID="89b6d306241cbeec1a1e779ef07a2474" ns2:_="" ns3:_="" ns4:_="">
    <xsd:import namespace="6a92d0ea-f249-414f-a0b1-0890460d3073"/>
    <xsd:import namespace="c379696b-b943-4b72-8005-91226a350d05"/>
    <xsd:import namespace="ab06a5aa-8e31-4bdb-9b13-38c58a92ec8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92d0ea-f249-414f-a0b1-0890460d30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e20148b9-20a4-48a0-acba-ba52d68a37a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379696b-b943-4b72-8005-91226a350d05" elementFormDefault="qualified">
    <xsd:import namespace="http://schemas.microsoft.com/office/2006/documentManagement/types"/>
    <xsd:import namespace="http://schemas.microsoft.com/office/infopath/2007/PartnerControls"/>
    <xsd:element name="SharedWithUsers" ma:index="12"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b06a5aa-8e31-4bdb-9b13-38c58a92ec8a"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6db880b5-9718-4cfb-82af-5903a57fd9c8}" ma:internalName="TaxCatchAll" ma:showField="CatchAllData" ma:web="c379696b-b943-4b72-8005-91226a350d0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a92d0ea-f249-414f-a0b1-0890460d3073">
      <Terms xmlns="http://schemas.microsoft.com/office/infopath/2007/PartnerControls"/>
    </lcf76f155ced4ddcb4097134ff3c332f>
    <TaxCatchAll xmlns="ab06a5aa-8e31-4bdb-9b13-38c58a92ec8a"/>
  </documentManagement>
</p:properties>
</file>

<file path=customXml/itemProps1.xml><?xml version="1.0" encoding="utf-8"?>
<ds:datastoreItem xmlns:ds="http://schemas.openxmlformats.org/officeDocument/2006/customXml" ds:itemID="{0BDB96AC-88C3-444C-87F5-F1993DAA6676}">
  <ds:schemaRefs>
    <ds:schemaRef ds:uri="http://schemas.microsoft.com/sharepoint/v3/contenttype/forms"/>
  </ds:schemaRefs>
</ds:datastoreItem>
</file>

<file path=customXml/itemProps2.xml><?xml version="1.0" encoding="utf-8"?>
<ds:datastoreItem xmlns:ds="http://schemas.openxmlformats.org/officeDocument/2006/customXml" ds:itemID="{514FDBAB-D043-48A0-9C00-1C9D7D1ACC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92d0ea-f249-414f-a0b1-0890460d3073"/>
    <ds:schemaRef ds:uri="c379696b-b943-4b72-8005-91226a350d05"/>
    <ds:schemaRef ds:uri="ab06a5aa-8e31-4bdb-9b13-38c58a92e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8E164E5-BF4A-458D-9306-81AA33DE937E}">
  <ds:schemaRefs>
    <ds:schemaRef ds:uri="http://purl.org/dc/elements/1.1/"/>
    <ds:schemaRef ds:uri="c379696b-b943-4b72-8005-91226a350d05"/>
    <ds:schemaRef ds:uri="http://schemas.microsoft.com/office/2006/documentManagement/types"/>
    <ds:schemaRef ds:uri="http://purl.org/dc/dcmitype/"/>
    <ds:schemaRef ds:uri="http://schemas.microsoft.com/office/2006/metadata/properties"/>
    <ds:schemaRef ds:uri="http://purl.org/dc/terms/"/>
    <ds:schemaRef ds:uri="http://schemas.microsoft.com/office/infopath/2007/PartnerControls"/>
    <ds:schemaRef ds:uri="http://www.w3.org/XML/1998/namespace"/>
    <ds:schemaRef ds:uri="http://schemas.openxmlformats.org/package/2006/metadata/core-properties"/>
    <ds:schemaRef ds:uri="ab06a5aa-8e31-4bdb-9b13-38c58a92ec8a"/>
    <ds:schemaRef ds:uri="6a92d0ea-f249-414f-a0b1-0890460d3073"/>
  </ds:schemaRefs>
</ds:datastoreItem>
</file>

<file path=docProps/app.xml><?xml version="1.0" encoding="utf-8"?>
<Properties xmlns="http://schemas.openxmlformats.org/officeDocument/2006/extended-properties" xmlns:vt="http://schemas.openxmlformats.org/officeDocument/2006/docPropsVTypes">
  <Template>2016 Sleep_Poster_v1</Template>
  <TotalTime>3593</TotalTime>
  <Words>450</Words>
  <Application>Microsoft Office PowerPoint</Application>
  <PresentationFormat>Custom</PresentationFormat>
  <Paragraphs>27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EncodeSansNarrow-ExtraBold</vt:lpstr>
      <vt:lpstr>Uni Sans SemiBold</vt:lpstr>
      <vt:lpstr>2078678.SoN-PPT-poster-48x36-PurpleBand</vt:lpstr>
      <vt:lpstr>PowerPoint Presentation</vt:lpstr>
    </vt:vector>
  </TitlesOfParts>
  <Company>osi.local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Anita Souza</dc:creator>
  <cp:lastModifiedBy>Anita M Souza  she,her</cp:lastModifiedBy>
  <cp:revision>171</cp:revision>
  <cp:lastPrinted>2016-04-25T22:20:20Z</cp:lastPrinted>
  <dcterms:created xsi:type="dcterms:W3CDTF">2016-04-14T18:12:38Z</dcterms:created>
  <dcterms:modified xsi:type="dcterms:W3CDTF">2022-07-16T01:00:31Z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2015-07-20T00:00:00Z</vt:filetime>
  </property>
  <property fmtid="{D5CDD505-2E9C-101B-9397-08002B2CF9AE}" pid="3" name="LastSaved">
    <vt:filetime>2015-07-20T00:00:00Z</vt:filetime>
  </property>
  <property fmtid="{D5CDD505-2E9C-101B-9397-08002B2CF9AE}" pid="4" name="ContentTypeId">
    <vt:lpwstr>0x010100759DDDF90B0BBA46AE33E534B185286C</vt:lpwstr>
  </property>
</Properties>
</file>