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7" r:id="rId5"/>
    <p:sldId id="258" r:id="rId6"/>
  </p:sldIdLst>
  <p:sldSz cx="20104100" cy="15081250"/>
  <p:notesSz cx="9309100" cy="7023100"/>
  <p:defaultTextStyle>
    <a:defPPr>
      <a:defRPr lang="en-US"/>
    </a:defPPr>
    <a:lvl1pPr marL="0" algn="l" defTabSz="457094" rtl="0" eaLnBrk="1" latinLnBrk="0" hangingPunct="1">
      <a:defRPr sz="1800" kern="1200">
        <a:solidFill>
          <a:schemeClr val="tx1"/>
        </a:solidFill>
        <a:latin typeface="+mn-lt"/>
        <a:ea typeface="+mn-ea"/>
        <a:cs typeface="+mn-cs"/>
      </a:defRPr>
    </a:lvl1pPr>
    <a:lvl2pPr marL="457094" algn="l" defTabSz="457094" rtl="0" eaLnBrk="1" latinLnBrk="0" hangingPunct="1">
      <a:defRPr sz="1800" kern="1200">
        <a:solidFill>
          <a:schemeClr val="tx1"/>
        </a:solidFill>
        <a:latin typeface="+mn-lt"/>
        <a:ea typeface="+mn-ea"/>
        <a:cs typeface="+mn-cs"/>
      </a:defRPr>
    </a:lvl2pPr>
    <a:lvl3pPr marL="914188" algn="l" defTabSz="457094" rtl="0" eaLnBrk="1" latinLnBrk="0" hangingPunct="1">
      <a:defRPr sz="1800" kern="1200">
        <a:solidFill>
          <a:schemeClr val="tx1"/>
        </a:solidFill>
        <a:latin typeface="+mn-lt"/>
        <a:ea typeface="+mn-ea"/>
        <a:cs typeface="+mn-cs"/>
      </a:defRPr>
    </a:lvl3pPr>
    <a:lvl4pPr marL="1371282" algn="l" defTabSz="457094" rtl="0" eaLnBrk="1" latinLnBrk="0" hangingPunct="1">
      <a:defRPr sz="1800" kern="1200">
        <a:solidFill>
          <a:schemeClr val="tx1"/>
        </a:solidFill>
        <a:latin typeface="+mn-lt"/>
        <a:ea typeface="+mn-ea"/>
        <a:cs typeface="+mn-cs"/>
      </a:defRPr>
    </a:lvl4pPr>
    <a:lvl5pPr marL="1828376" algn="l" defTabSz="457094" rtl="0" eaLnBrk="1" latinLnBrk="0" hangingPunct="1">
      <a:defRPr sz="1800" kern="1200">
        <a:solidFill>
          <a:schemeClr val="tx1"/>
        </a:solidFill>
        <a:latin typeface="+mn-lt"/>
        <a:ea typeface="+mn-ea"/>
        <a:cs typeface="+mn-cs"/>
      </a:defRPr>
    </a:lvl5pPr>
    <a:lvl6pPr marL="2285470" algn="l" defTabSz="457094" rtl="0" eaLnBrk="1" latinLnBrk="0" hangingPunct="1">
      <a:defRPr sz="1800" kern="1200">
        <a:solidFill>
          <a:schemeClr val="tx1"/>
        </a:solidFill>
        <a:latin typeface="+mn-lt"/>
        <a:ea typeface="+mn-ea"/>
        <a:cs typeface="+mn-cs"/>
      </a:defRPr>
    </a:lvl6pPr>
    <a:lvl7pPr marL="2742564" algn="l" defTabSz="457094" rtl="0" eaLnBrk="1" latinLnBrk="0" hangingPunct="1">
      <a:defRPr sz="1800" kern="1200">
        <a:solidFill>
          <a:schemeClr val="tx1"/>
        </a:solidFill>
        <a:latin typeface="+mn-lt"/>
        <a:ea typeface="+mn-ea"/>
        <a:cs typeface="+mn-cs"/>
      </a:defRPr>
    </a:lvl7pPr>
    <a:lvl8pPr marL="3199658" algn="l" defTabSz="457094" rtl="0" eaLnBrk="1" latinLnBrk="0" hangingPunct="1">
      <a:defRPr sz="1800" kern="1200">
        <a:solidFill>
          <a:schemeClr val="tx1"/>
        </a:solidFill>
        <a:latin typeface="+mn-lt"/>
        <a:ea typeface="+mn-ea"/>
        <a:cs typeface="+mn-cs"/>
      </a:defRPr>
    </a:lvl8pPr>
    <a:lvl9pPr marL="3656752" algn="l" defTabSz="4570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FF9900"/>
    <a:srgbClr val="FFD03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3" autoAdjust="0"/>
    <p:restoredTop sz="96010" autoAdjust="0"/>
  </p:normalViewPr>
  <p:slideViewPr>
    <p:cSldViewPr>
      <p:cViewPr>
        <p:scale>
          <a:sx n="40" d="100"/>
          <a:sy n="40" d="100"/>
        </p:scale>
        <p:origin x="1287" y="2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M Souza  she,her" userId="8cb3299b-7e91-423e-9cc4-c38c890662cd" providerId="ADAL" clId="{F65745F6-3B2C-4008-931B-3679114A0B99}"/>
    <pc:docChg chg="addSld modSld">
      <pc:chgData name="Anita M Souza  she,her" userId="8cb3299b-7e91-423e-9cc4-c38c890662cd" providerId="ADAL" clId="{F65745F6-3B2C-4008-931B-3679114A0B99}" dt="2022-07-15T23:24:04.828" v="16" actId="20577"/>
      <pc:docMkLst>
        <pc:docMk/>
      </pc:docMkLst>
      <pc:sldChg chg="modSp">
        <pc:chgData name="Anita M Souza  she,her" userId="8cb3299b-7e91-423e-9cc4-c38c890662cd" providerId="ADAL" clId="{F65745F6-3B2C-4008-931B-3679114A0B99}" dt="2022-07-15T23:24:04.828" v="16" actId="20577"/>
        <pc:sldMkLst>
          <pc:docMk/>
          <pc:sldMk cId="355300498" sldId="257"/>
        </pc:sldMkLst>
        <pc:spChg chg="mod">
          <ac:chgData name="Anita M Souza  she,her" userId="8cb3299b-7e91-423e-9cc4-c38c890662cd" providerId="ADAL" clId="{F65745F6-3B2C-4008-931B-3679114A0B99}" dt="2022-07-15T23:24:04.828" v="16" actId="20577"/>
          <ac:spMkLst>
            <pc:docMk/>
            <pc:sldMk cId="355300498" sldId="257"/>
            <ac:spMk id="3" creationId="{00000000-0000-0000-0000-000000000000}"/>
          </ac:spMkLst>
        </pc:spChg>
        <pc:spChg chg="mod">
          <ac:chgData name="Anita M Souza  she,her" userId="8cb3299b-7e91-423e-9cc4-c38c890662cd" providerId="ADAL" clId="{F65745F6-3B2C-4008-931B-3679114A0B99}" dt="2022-07-15T22:40:39.938" v="14" actId="20577"/>
          <ac:spMkLst>
            <pc:docMk/>
            <pc:sldMk cId="355300498" sldId="257"/>
            <ac:spMk id="11" creationId="{00000000-0000-0000-0000-000000000000}"/>
          </ac:spMkLst>
        </pc:spChg>
      </pc:sldChg>
      <pc:sldChg chg="add">
        <pc:chgData name="Anita M Souza  she,her" userId="8cb3299b-7e91-423e-9cc4-c38c890662cd" providerId="ADAL" clId="{F65745F6-3B2C-4008-931B-3679114A0B99}" dt="2022-07-15T23:10:23.908" v="15"/>
        <pc:sldMkLst>
          <pc:docMk/>
          <pc:sldMk cId="1079996158"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8D5F6DEE-E851-490B-893F-837D544CB179}" type="datetimeFigureOut">
              <a:rPr lang="en-US" smtClean="0"/>
              <a:pPr/>
              <a:t>7/15/2022</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F97D820A-E712-4F69-ABD3-40844C061A76}" type="slidenum">
              <a:rPr lang="en-US" smtClean="0"/>
              <a:pPr/>
              <a:t>‹#›</a:t>
            </a:fld>
            <a:endParaRPr lang="en-US"/>
          </a:p>
        </p:txBody>
      </p:sp>
    </p:spTree>
    <p:extLst>
      <p:ext uri="{BB962C8B-B14F-4D97-AF65-F5344CB8AC3E}">
        <p14:creationId xmlns:p14="http://schemas.microsoft.com/office/powerpoint/2010/main" val="62546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D820A-E712-4F69-ABD3-40844C061A76}" type="slidenum">
              <a:rPr lang="en-US" smtClean="0"/>
              <a:pPr/>
              <a:t>1</a:t>
            </a:fld>
            <a:endParaRPr lang="en-US"/>
          </a:p>
        </p:txBody>
      </p:sp>
    </p:spTree>
    <p:extLst>
      <p:ext uri="{BB962C8B-B14F-4D97-AF65-F5344CB8AC3E}">
        <p14:creationId xmlns:p14="http://schemas.microsoft.com/office/powerpoint/2010/main" val="20111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sz="half" idx="2"/>
          </p:nvPr>
        </p:nvSpPr>
        <p:spPr>
          <a:xfrm>
            <a:off x="1005205" y="3468688"/>
            <a:ext cx="8745284" cy="276999"/>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10353611" y="3468688"/>
            <a:ext cx="8745284" cy="276999"/>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9864" y="879390"/>
            <a:ext cx="1842437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3468688"/>
            <a:ext cx="1809369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4025563"/>
            <a:ext cx="6433312" cy="27495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4025563"/>
            <a:ext cx="4623943" cy="27495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7/15/2022</a:t>
            </a:fld>
            <a:endParaRPr lang="en-US"/>
          </a:p>
        </p:txBody>
      </p:sp>
      <p:pic>
        <p:nvPicPr>
          <p:cNvPr id="7" name="Picture 6"/>
          <p:cNvPicPr>
            <a:picLocks noChangeAspect="1"/>
          </p:cNvPicPr>
          <p:nvPr/>
        </p:nvPicPr>
        <p:blipFill>
          <a:blip r:embed="rId7" cstate="print"/>
          <a:stretch>
            <a:fillRect/>
          </a:stretch>
        </p:blipFill>
        <p:spPr>
          <a:xfrm>
            <a:off x="0" y="0"/>
            <a:ext cx="20186650" cy="15142903"/>
          </a:xfrm>
          <a:prstGeom prst="rect">
            <a:avLst/>
          </a:prstGeom>
        </p:spPr>
      </p:pic>
      <p:sp>
        <p:nvSpPr>
          <p:cNvPr id="6" name="Holder 6"/>
          <p:cNvSpPr>
            <a:spLocks noGrp="1"/>
          </p:cNvSpPr>
          <p:nvPr>
            <p:ph type="sldNum" sz="quarter" idx="7"/>
          </p:nvPr>
        </p:nvSpPr>
        <p:spPr>
          <a:xfrm>
            <a:off x="14474953" y="14025563"/>
            <a:ext cx="4623943" cy="27495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094" eaLnBrk="1" hangingPunct="1">
        <a:defRPr>
          <a:latin typeface="+mn-lt"/>
          <a:ea typeface="+mn-ea"/>
          <a:cs typeface="+mn-cs"/>
        </a:defRPr>
      </a:lvl2pPr>
      <a:lvl3pPr marL="914188" eaLnBrk="1" hangingPunct="1">
        <a:defRPr>
          <a:latin typeface="+mn-lt"/>
          <a:ea typeface="+mn-ea"/>
          <a:cs typeface="+mn-cs"/>
        </a:defRPr>
      </a:lvl3pPr>
      <a:lvl4pPr marL="1371282" eaLnBrk="1" hangingPunct="1">
        <a:defRPr>
          <a:latin typeface="+mn-lt"/>
          <a:ea typeface="+mn-ea"/>
          <a:cs typeface="+mn-cs"/>
        </a:defRPr>
      </a:lvl4pPr>
      <a:lvl5pPr marL="1828376" eaLnBrk="1" hangingPunct="1">
        <a:defRPr>
          <a:latin typeface="+mn-lt"/>
          <a:ea typeface="+mn-ea"/>
          <a:cs typeface="+mn-cs"/>
        </a:defRPr>
      </a:lvl5pPr>
      <a:lvl6pPr marL="2285470" eaLnBrk="1" hangingPunct="1">
        <a:defRPr>
          <a:latin typeface="+mn-lt"/>
          <a:ea typeface="+mn-ea"/>
          <a:cs typeface="+mn-cs"/>
        </a:defRPr>
      </a:lvl6pPr>
      <a:lvl7pPr marL="2742564" eaLnBrk="1" hangingPunct="1">
        <a:defRPr>
          <a:latin typeface="+mn-lt"/>
          <a:ea typeface="+mn-ea"/>
          <a:cs typeface="+mn-cs"/>
        </a:defRPr>
      </a:lvl7pPr>
      <a:lvl8pPr marL="3199658" eaLnBrk="1" hangingPunct="1">
        <a:defRPr>
          <a:latin typeface="+mn-lt"/>
          <a:ea typeface="+mn-ea"/>
          <a:cs typeface="+mn-cs"/>
        </a:defRPr>
      </a:lvl8pPr>
      <a:lvl9pPr marL="3656752" eaLnBrk="1" hangingPunct="1">
        <a:defRPr>
          <a:latin typeface="+mn-lt"/>
          <a:ea typeface="+mn-ea"/>
          <a:cs typeface="+mn-cs"/>
        </a:defRPr>
      </a:lvl9pPr>
    </p:bodyStyle>
    <p:otherStyle>
      <a:lvl1pPr marL="0" eaLnBrk="1" hangingPunct="1">
        <a:defRPr>
          <a:latin typeface="+mn-lt"/>
          <a:ea typeface="+mn-ea"/>
          <a:cs typeface="+mn-cs"/>
        </a:defRPr>
      </a:lvl1pPr>
      <a:lvl2pPr marL="457094" eaLnBrk="1" hangingPunct="1">
        <a:defRPr>
          <a:latin typeface="+mn-lt"/>
          <a:ea typeface="+mn-ea"/>
          <a:cs typeface="+mn-cs"/>
        </a:defRPr>
      </a:lvl2pPr>
      <a:lvl3pPr marL="914188" eaLnBrk="1" hangingPunct="1">
        <a:defRPr>
          <a:latin typeface="+mn-lt"/>
          <a:ea typeface="+mn-ea"/>
          <a:cs typeface="+mn-cs"/>
        </a:defRPr>
      </a:lvl3pPr>
      <a:lvl4pPr marL="1371282" eaLnBrk="1" hangingPunct="1">
        <a:defRPr>
          <a:latin typeface="+mn-lt"/>
          <a:ea typeface="+mn-ea"/>
          <a:cs typeface="+mn-cs"/>
        </a:defRPr>
      </a:lvl4pPr>
      <a:lvl5pPr marL="1828376" eaLnBrk="1" hangingPunct="1">
        <a:defRPr>
          <a:latin typeface="+mn-lt"/>
          <a:ea typeface="+mn-ea"/>
          <a:cs typeface="+mn-cs"/>
        </a:defRPr>
      </a:lvl5pPr>
      <a:lvl6pPr marL="2285470" eaLnBrk="1" hangingPunct="1">
        <a:defRPr>
          <a:latin typeface="+mn-lt"/>
          <a:ea typeface="+mn-ea"/>
          <a:cs typeface="+mn-cs"/>
        </a:defRPr>
      </a:lvl6pPr>
      <a:lvl7pPr marL="2742564" eaLnBrk="1" hangingPunct="1">
        <a:defRPr>
          <a:latin typeface="+mn-lt"/>
          <a:ea typeface="+mn-ea"/>
          <a:cs typeface="+mn-cs"/>
        </a:defRPr>
      </a:lvl7pPr>
      <a:lvl8pPr marL="3199658" eaLnBrk="1" hangingPunct="1">
        <a:defRPr>
          <a:latin typeface="+mn-lt"/>
          <a:ea typeface="+mn-ea"/>
          <a:cs typeface="+mn-cs"/>
        </a:defRPr>
      </a:lvl8pPr>
      <a:lvl9pPr marL="3656752"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8872C3-0A5A-45D4-8B74-2A8B6FBA5655}"/>
              </a:ext>
            </a:extLst>
          </p:cNvPr>
          <p:cNvSpPr/>
          <p:nvPr/>
        </p:nvSpPr>
        <p:spPr>
          <a:xfrm flipH="1">
            <a:off x="19805650" y="14901959"/>
            <a:ext cx="1017882" cy="26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p:cNvSpPr txBox="1"/>
          <p:nvPr/>
        </p:nvSpPr>
        <p:spPr>
          <a:xfrm>
            <a:off x="286463" y="1046011"/>
            <a:ext cx="19546670" cy="677108"/>
          </a:xfrm>
          <a:prstGeom prst="rect">
            <a:avLst/>
          </a:prstGeom>
        </p:spPr>
        <p:txBody>
          <a:bodyPr vert="horz" wrap="square" lIns="0" tIns="0" rIns="0" bIns="0" rtlCol="0">
            <a:spAutoFit/>
          </a:bodyPr>
          <a:lstStyle/>
          <a:p>
            <a:pPr marL="12697" algn="ctr">
              <a:tabLst>
                <a:tab pos="3841494" algn="l"/>
                <a:tab pos="5372124" algn="l"/>
                <a:tab pos="7145269" algn="l"/>
                <a:tab pos="7961688" algn="l"/>
                <a:tab pos="10202085" algn="l"/>
              </a:tabLst>
            </a:pPr>
            <a:r>
              <a:rPr lang="en-US" sz="4400" b="1" spc="90">
                <a:solidFill>
                  <a:srgbClr val="DAC49B"/>
                </a:solidFill>
                <a:latin typeface="+mj-lt"/>
                <a:cs typeface="EncodeSansNarrow-ExtraBold"/>
              </a:rPr>
              <a:t>Year 1: </a:t>
            </a:r>
            <a:r>
              <a:rPr lang="en-US" sz="4400" b="1" spc="90" dirty="0">
                <a:solidFill>
                  <a:srgbClr val="DAC49B"/>
                </a:solidFill>
                <a:latin typeface="+mj-lt"/>
                <a:cs typeface="EncodeSansNarrow-ExtraBold"/>
              </a:rPr>
              <a:t>Fellowship Reflections From Program Directors </a:t>
            </a:r>
            <a:endParaRPr lang="en-US" sz="4400" dirty="0">
              <a:latin typeface="+mj-lt"/>
              <a:cs typeface="EncodeSansNarrow-ExtraBold"/>
            </a:endParaRPr>
          </a:p>
        </p:txBody>
      </p:sp>
      <p:sp>
        <p:nvSpPr>
          <p:cNvPr id="30" name="object 31"/>
          <p:cNvSpPr txBox="1"/>
          <p:nvPr/>
        </p:nvSpPr>
        <p:spPr>
          <a:xfrm>
            <a:off x="-6350" y="3027038"/>
            <a:ext cx="5577840" cy="430887"/>
          </a:xfrm>
          <a:prstGeom prst="rect">
            <a:avLst/>
          </a:prstGeom>
          <a:solidFill>
            <a:srgbClr val="E3D3B6"/>
          </a:solidFill>
        </p:spPr>
        <p:txBody>
          <a:bodyPr wrap="square" lIns="0" tIns="0" rIns="0" bIns="0" rtlCol="0">
            <a:spAutoFit/>
          </a:bodyPr>
          <a:lstStyle>
            <a:defPPr>
              <a:defRPr lang="en-US"/>
            </a:defPPr>
            <a:lvl1pPr algn="ctr">
              <a:defRPr sz="2800" b="1" spc="-10">
                <a:solidFill>
                  <a:srgbClr val="4B2885"/>
                </a:solidFill>
                <a:latin typeface="+mj-lt"/>
                <a:cs typeface="Uni Sans SemiBold"/>
              </a:defRPr>
            </a:lvl1pPr>
          </a:lstStyle>
          <a:p>
            <a:r>
              <a:rPr lang="en-US" dirty="0"/>
              <a:t>Purpose</a:t>
            </a:r>
            <a:endParaRPr dirty="0"/>
          </a:p>
        </p:txBody>
      </p:sp>
      <p:sp>
        <p:nvSpPr>
          <p:cNvPr id="11" name="TextBox 10"/>
          <p:cNvSpPr txBox="1"/>
          <p:nvPr/>
        </p:nvSpPr>
        <p:spPr>
          <a:xfrm>
            <a:off x="2934914" y="1950139"/>
            <a:ext cx="13301270" cy="861774"/>
          </a:xfrm>
          <a:prstGeom prst="rect">
            <a:avLst/>
          </a:prstGeom>
          <a:noFill/>
        </p:spPr>
        <p:txBody>
          <a:bodyPr wrap="none" rtlCol="0">
            <a:spAutoFit/>
          </a:bodyPr>
          <a:lstStyle/>
          <a:p>
            <a:pPr algn="ctr" defTabSz="3967461">
              <a:spcBef>
                <a:spcPts val="0"/>
              </a:spcBef>
              <a:spcAft>
                <a:spcPts val="1200"/>
              </a:spcAft>
              <a:defRPr/>
            </a:pPr>
            <a:r>
              <a:rPr lang="en-US" sz="2000" b="1" dirty="0">
                <a:solidFill>
                  <a:schemeClr val="bg2">
                    <a:lumMod val="20000"/>
                    <a:lumOff val="80000"/>
                  </a:schemeClr>
                </a:solidFill>
                <a:latin typeface="+mj-lt"/>
                <a:cs typeface="Arial"/>
              </a:rPr>
              <a:t>Heather Novak, DNP, ARNP, FNP-BC</a:t>
            </a:r>
            <a:r>
              <a:rPr lang="en-US" sz="2000" b="1" baseline="30000" dirty="0">
                <a:solidFill>
                  <a:schemeClr val="bg2">
                    <a:lumMod val="20000"/>
                    <a:lumOff val="80000"/>
                  </a:schemeClr>
                </a:solidFill>
                <a:latin typeface="+mj-lt"/>
                <a:cs typeface="Arial"/>
              </a:rPr>
              <a:t>1</a:t>
            </a:r>
            <a:r>
              <a:rPr lang="en-US" sz="2000" b="1" dirty="0">
                <a:solidFill>
                  <a:schemeClr val="bg2">
                    <a:lumMod val="20000"/>
                    <a:lumOff val="80000"/>
                  </a:schemeClr>
                </a:solidFill>
                <a:latin typeface="+mj-lt"/>
                <a:cs typeface="Arial"/>
              </a:rPr>
              <a:t>, Anita M. Souza, PhD</a:t>
            </a:r>
            <a:r>
              <a:rPr lang="en-US" sz="2000" b="1" baseline="30000" dirty="0">
                <a:solidFill>
                  <a:schemeClr val="bg2">
                    <a:lumMod val="20000"/>
                    <a:lumOff val="80000"/>
                  </a:schemeClr>
                </a:solidFill>
                <a:latin typeface="+mj-lt"/>
                <a:cs typeface="Arial"/>
              </a:rPr>
              <a:t>2.,</a:t>
            </a:r>
            <a:r>
              <a:rPr lang="en-US" sz="2000" b="1" dirty="0">
                <a:solidFill>
                  <a:schemeClr val="bg2">
                    <a:lumMod val="20000"/>
                    <a:lumOff val="80000"/>
                  </a:schemeClr>
                </a:solidFill>
                <a:latin typeface="+mj-lt"/>
                <a:cs typeface="Arial"/>
              </a:rPr>
              <a:t> Rebecca Wood, MSW</a:t>
            </a:r>
            <a:r>
              <a:rPr lang="en-US" sz="2000" b="1" baseline="30000" dirty="0">
                <a:solidFill>
                  <a:schemeClr val="bg2">
                    <a:lumMod val="20000"/>
                    <a:lumOff val="80000"/>
                  </a:schemeClr>
                </a:solidFill>
                <a:latin typeface="+mj-lt"/>
                <a:cs typeface="Arial"/>
              </a:rPr>
              <a:t>2</a:t>
            </a:r>
            <a:r>
              <a:rPr lang="en-US" sz="2000" b="1" dirty="0">
                <a:solidFill>
                  <a:schemeClr val="bg2">
                    <a:lumMod val="20000"/>
                    <a:lumOff val="80000"/>
                  </a:schemeClr>
                </a:solidFill>
                <a:latin typeface="+mj-lt"/>
                <a:cs typeface="Arial"/>
              </a:rPr>
              <a:t>; Anne Hirsch, PhD, ARNP, FAANP, FAAN</a:t>
            </a:r>
            <a:r>
              <a:rPr lang="en-US" sz="2000" b="1" baseline="30000" dirty="0">
                <a:solidFill>
                  <a:schemeClr val="bg2">
                    <a:lumMod val="20000"/>
                    <a:lumOff val="80000"/>
                  </a:schemeClr>
                </a:solidFill>
                <a:latin typeface="+mj-lt"/>
                <a:cs typeface="Arial"/>
              </a:rPr>
              <a:t>2</a:t>
            </a:r>
            <a:r>
              <a:rPr lang="en-US" sz="2000" b="1" dirty="0">
                <a:solidFill>
                  <a:schemeClr val="bg2">
                    <a:lumMod val="20000"/>
                    <a:lumOff val="80000"/>
                  </a:schemeClr>
                </a:solidFill>
                <a:latin typeface="+mj-lt"/>
                <a:cs typeface="Arial"/>
              </a:rPr>
              <a:t>; </a:t>
            </a:r>
          </a:p>
          <a:p>
            <a:pPr algn="ctr" defTabSz="3967461">
              <a:spcBef>
                <a:spcPts val="0"/>
              </a:spcBef>
              <a:spcAft>
                <a:spcPts val="1200"/>
              </a:spcAft>
              <a:defRPr/>
            </a:pPr>
            <a:r>
              <a:rPr lang="en-US" sz="2000" b="1" baseline="30000" dirty="0">
                <a:solidFill>
                  <a:schemeClr val="bg2">
                    <a:lumMod val="20000"/>
                    <a:lumOff val="80000"/>
                  </a:schemeClr>
                </a:solidFill>
                <a:latin typeface="+mj-lt"/>
                <a:cs typeface="Arial"/>
              </a:rPr>
              <a:t>1</a:t>
            </a:r>
            <a:r>
              <a:rPr lang="en-US" sz="2000" b="1" dirty="0">
                <a:solidFill>
                  <a:schemeClr val="bg2">
                    <a:lumMod val="20000"/>
                    <a:lumOff val="80000"/>
                  </a:schemeClr>
                </a:solidFill>
                <a:latin typeface="+mj-lt"/>
                <a:cs typeface="Arial"/>
              </a:rPr>
              <a:t>Valley View Health Center ; </a:t>
            </a:r>
            <a:r>
              <a:rPr lang="en-US" sz="2000" b="1" baseline="30000" dirty="0">
                <a:solidFill>
                  <a:schemeClr val="bg2">
                    <a:lumMod val="20000"/>
                    <a:lumOff val="80000"/>
                  </a:schemeClr>
                </a:solidFill>
                <a:latin typeface="+mj-lt"/>
                <a:cs typeface="Arial"/>
              </a:rPr>
              <a:t>2</a:t>
            </a:r>
            <a:r>
              <a:rPr lang="en-US" sz="2000" b="1" dirty="0">
                <a:solidFill>
                  <a:schemeClr val="bg2">
                    <a:lumMod val="20000"/>
                    <a:lumOff val="80000"/>
                  </a:schemeClr>
                </a:solidFill>
                <a:latin typeface="+mj-lt"/>
                <a:cs typeface="Arial"/>
              </a:rPr>
              <a:t>University of Washington</a:t>
            </a:r>
          </a:p>
        </p:txBody>
      </p:sp>
      <p:sp>
        <p:nvSpPr>
          <p:cNvPr id="36" name="object 17"/>
          <p:cNvSpPr/>
          <p:nvPr/>
        </p:nvSpPr>
        <p:spPr>
          <a:xfrm>
            <a:off x="92710" y="10836354"/>
            <a:ext cx="5577840" cy="430887"/>
          </a:xfrm>
          <a:custGeom>
            <a:avLst/>
            <a:gdLst/>
            <a:ahLst/>
            <a:cxnLst/>
            <a:rect l="l" t="t" r="r" b="b"/>
            <a:pathLst>
              <a:path w="4113529" h="372745">
                <a:moveTo>
                  <a:pt x="0" y="372298"/>
                </a:moveTo>
                <a:lnTo>
                  <a:pt x="4113487" y="372298"/>
                </a:lnTo>
                <a:lnTo>
                  <a:pt x="4113487" y="0"/>
                </a:lnTo>
                <a:lnTo>
                  <a:pt x="0" y="0"/>
                </a:lnTo>
                <a:lnTo>
                  <a:pt x="0" y="372298"/>
                </a:lnTo>
                <a:close/>
              </a:path>
            </a:pathLst>
          </a:custGeom>
          <a:solidFill>
            <a:srgbClr val="E3D3B6"/>
          </a:solidFill>
        </p:spPr>
        <p:txBody>
          <a:bodyPr wrap="square" lIns="0" tIns="0" rIns="0" bIns="0" rtlCol="0">
            <a:spAutoFit/>
          </a:bodyPr>
          <a:lstStyle/>
          <a:p>
            <a:pPr algn="ctr"/>
            <a:r>
              <a:rPr lang="en-US" sz="2800" b="1" spc="-10" dirty="0">
                <a:solidFill>
                  <a:srgbClr val="4B2885"/>
                </a:solidFill>
                <a:latin typeface="+mj-lt"/>
                <a:cs typeface="Uni Sans SemiBold"/>
              </a:rPr>
              <a:t>Methods</a:t>
            </a:r>
          </a:p>
        </p:txBody>
      </p:sp>
      <p:sp>
        <p:nvSpPr>
          <p:cNvPr id="2" name="Rectangle 1"/>
          <p:cNvSpPr/>
          <p:nvPr/>
        </p:nvSpPr>
        <p:spPr>
          <a:xfrm>
            <a:off x="178385" y="10809307"/>
            <a:ext cx="5301665" cy="369332"/>
          </a:xfrm>
          <a:prstGeom prst="rect">
            <a:avLst/>
          </a:prstGeom>
        </p:spPr>
        <p:txBody>
          <a:bodyPr wrap="square">
            <a:spAutoFit/>
          </a:bodyPr>
          <a:lstStyle/>
          <a:p>
            <a:pPr lvl="0"/>
            <a:endParaRPr lang="en-US" dirty="0"/>
          </a:p>
        </p:txBody>
      </p:sp>
      <p:sp>
        <p:nvSpPr>
          <p:cNvPr id="38" name="object 17"/>
          <p:cNvSpPr/>
          <p:nvPr/>
        </p:nvSpPr>
        <p:spPr>
          <a:xfrm>
            <a:off x="5863217" y="3027038"/>
            <a:ext cx="13969916" cy="430887"/>
          </a:xfrm>
          <a:custGeom>
            <a:avLst/>
            <a:gdLst/>
            <a:ahLst/>
            <a:cxnLst/>
            <a:rect l="l" t="t" r="r" b="b"/>
            <a:pathLst>
              <a:path w="4113529" h="372745">
                <a:moveTo>
                  <a:pt x="0" y="372298"/>
                </a:moveTo>
                <a:lnTo>
                  <a:pt x="4113487" y="372298"/>
                </a:lnTo>
                <a:lnTo>
                  <a:pt x="4113487" y="0"/>
                </a:lnTo>
                <a:lnTo>
                  <a:pt x="0" y="0"/>
                </a:lnTo>
                <a:lnTo>
                  <a:pt x="0" y="372298"/>
                </a:lnTo>
                <a:close/>
              </a:path>
            </a:pathLst>
          </a:custGeom>
          <a:solidFill>
            <a:srgbClr val="E3D3B6"/>
          </a:solidFill>
        </p:spPr>
        <p:txBody>
          <a:bodyPr wrap="square" lIns="0" tIns="0" rIns="0" bIns="0" rtlCol="0">
            <a:spAutoFit/>
          </a:bodyPr>
          <a:lstStyle/>
          <a:p>
            <a:pPr algn="ctr"/>
            <a:r>
              <a:rPr lang="en-US" sz="2800" b="1" spc="-10" dirty="0">
                <a:solidFill>
                  <a:srgbClr val="4B2885"/>
                </a:solidFill>
                <a:latin typeface="+mj-lt"/>
                <a:cs typeface="Uni Sans SemiBold"/>
              </a:rPr>
              <a:t>Results </a:t>
            </a:r>
          </a:p>
        </p:txBody>
      </p:sp>
      <p:sp>
        <p:nvSpPr>
          <p:cNvPr id="22" name="TextBox 21"/>
          <p:cNvSpPr txBox="1"/>
          <p:nvPr/>
        </p:nvSpPr>
        <p:spPr>
          <a:xfrm>
            <a:off x="13023850" y="3654426"/>
            <a:ext cx="5791200" cy="369332"/>
          </a:xfrm>
          <a:prstGeom prst="rect">
            <a:avLst/>
          </a:prstGeom>
          <a:noFill/>
        </p:spPr>
        <p:txBody>
          <a:bodyPr wrap="square" rtlCol="0">
            <a:spAutoFit/>
          </a:bodyPr>
          <a:lstStyle/>
          <a:p>
            <a:pPr marL="347663" indent="-347663">
              <a:buAutoNum type="arabicParenR"/>
            </a:pPr>
            <a:endParaRPr lang="en-US" dirty="0">
              <a:latin typeface="+mj-lt"/>
            </a:endParaRPr>
          </a:p>
        </p:txBody>
      </p:sp>
      <p:sp>
        <p:nvSpPr>
          <p:cNvPr id="4" name="TextBox 3">
            <a:extLst>
              <a:ext uri="{FF2B5EF4-FFF2-40B4-BE49-F238E27FC236}">
                <a16:creationId xmlns:a16="http://schemas.microsoft.com/office/drawing/2014/main" id="{6A3AA114-BA98-46BC-AEC4-CBEF3EEE563F}"/>
              </a:ext>
            </a:extLst>
          </p:cNvPr>
          <p:cNvSpPr txBox="1"/>
          <p:nvPr/>
        </p:nvSpPr>
        <p:spPr>
          <a:xfrm>
            <a:off x="40297" y="3515330"/>
            <a:ext cx="5577840" cy="7109639"/>
          </a:xfrm>
          <a:prstGeom prst="rect">
            <a:avLst/>
          </a:prstGeom>
          <a:noFill/>
        </p:spPr>
        <p:txBody>
          <a:bodyPr wrap="square" rtlCol="0">
            <a:spAutoFit/>
          </a:bodyPr>
          <a:lstStyle/>
          <a:p>
            <a:r>
              <a:rPr lang="en-US" sz="2400" dirty="0"/>
              <a:t>In 2020, the University of Washington, School of Nursing (UW-SoN) launched the Premera Rural Nursing Health Initiative. One of the goals of this initiative is to partner with rural primary care clinics to support recently graduated ARNPs in their transition to practice through the development and implementation of a year-long fellowship program. Valley View Health Center (VVHC), a Federally Qualified Health Center (FQHC) located in southwestern Washington State, entered into the partnership as one of two sites in the first year. VVHC is a collection of smaller clinics spread across three counties that provides Medical, Dental, Behavioral Health, and Pharmacy services. Two Family Nurse Practitioners were enrolled in the Year 1 cohort at VVHC.  </a:t>
            </a:r>
          </a:p>
        </p:txBody>
      </p:sp>
      <p:sp>
        <p:nvSpPr>
          <p:cNvPr id="7" name="TextBox 6">
            <a:extLst>
              <a:ext uri="{FF2B5EF4-FFF2-40B4-BE49-F238E27FC236}">
                <a16:creationId xmlns:a16="http://schemas.microsoft.com/office/drawing/2014/main" id="{78A0719F-311C-4611-892B-72F9D905E04A}"/>
              </a:ext>
            </a:extLst>
          </p:cNvPr>
          <p:cNvSpPr txBox="1"/>
          <p:nvPr/>
        </p:nvSpPr>
        <p:spPr>
          <a:xfrm>
            <a:off x="0" y="11458789"/>
            <a:ext cx="5480050" cy="2677656"/>
          </a:xfrm>
          <a:prstGeom prst="rect">
            <a:avLst/>
          </a:prstGeom>
          <a:noFill/>
        </p:spPr>
        <p:txBody>
          <a:bodyPr wrap="square" rtlCol="0">
            <a:spAutoFit/>
          </a:bodyPr>
          <a:lstStyle/>
          <a:p>
            <a:r>
              <a:rPr lang="en-US" sz="2400" dirty="0"/>
              <a:t>The Fellowship Program Director of VVHC and the UW-SoN team used a reflective journaling approach to capture lessons learned in Year 1. Thematic analysis was utilized to analyze the findings. Thematic congruence was validated through member checking.</a:t>
            </a:r>
          </a:p>
        </p:txBody>
      </p:sp>
      <p:pic>
        <p:nvPicPr>
          <p:cNvPr id="9" name="Picture 8">
            <a:extLst>
              <a:ext uri="{FF2B5EF4-FFF2-40B4-BE49-F238E27FC236}">
                <a16:creationId xmlns:a16="http://schemas.microsoft.com/office/drawing/2014/main" id="{94553193-1CFC-4816-AA94-D49A6A88F776}"/>
              </a:ext>
            </a:extLst>
          </p:cNvPr>
          <p:cNvPicPr>
            <a:picLocks noChangeAspect="1"/>
          </p:cNvPicPr>
          <p:nvPr/>
        </p:nvPicPr>
        <p:blipFill>
          <a:blip r:embed="rId3"/>
          <a:stretch>
            <a:fillRect/>
          </a:stretch>
        </p:blipFill>
        <p:spPr>
          <a:xfrm>
            <a:off x="6013783" y="12551818"/>
            <a:ext cx="6558960" cy="2546023"/>
          </a:xfrm>
          <a:prstGeom prst="rect">
            <a:avLst/>
          </a:prstGeom>
        </p:spPr>
      </p:pic>
      <p:sp>
        <p:nvSpPr>
          <p:cNvPr id="21" name="object 17">
            <a:extLst>
              <a:ext uri="{FF2B5EF4-FFF2-40B4-BE49-F238E27FC236}">
                <a16:creationId xmlns:a16="http://schemas.microsoft.com/office/drawing/2014/main" id="{7CAA5D13-4D2E-493E-9D3B-62D7BA89B799}"/>
              </a:ext>
            </a:extLst>
          </p:cNvPr>
          <p:cNvSpPr/>
          <p:nvPr/>
        </p:nvSpPr>
        <p:spPr>
          <a:xfrm>
            <a:off x="5861050" y="9760044"/>
            <a:ext cx="6883314" cy="430887"/>
          </a:xfrm>
          <a:custGeom>
            <a:avLst/>
            <a:gdLst/>
            <a:ahLst/>
            <a:cxnLst/>
            <a:rect l="l" t="t" r="r" b="b"/>
            <a:pathLst>
              <a:path w="4113529" h="372745">
                <a:moveTo>
                  <a:pt x="0" y="372298"/>
                </a:moveTo>
                <a:lnTo>
                  <a:pt x="4113487" y="372298"/>
                </a:lnTo>
                <a:lnTo>
                  <a:pt x="4113487" y="0"/>
                </a:lnTo>
                <a:lnTo>
                  <a:pt x="0" y="0"/>
                </a:lnTo>
                <a:lnTo>
                  <a:pt x="0" y="372298"/>
                </a:lnTo>
                <a:close/>
              </a:path>
            </a:pathLst>
          </a:custGeom>
          <a:solidFill>
            <a:srgbClr val="E3D3B6"/>
          </a:solidFill>
        </p:spPr>
        <p:txBody>
          <a:bodyPr wrap="square" lIns="0" tIns="0" rIns="0" bIns="0" rtlCol="0">
            <a:spAutoFit/>
          </a:bodyPr>
          <a:lstStyle/>
          <a:p>
            <a:pPr algn="ctr"/>
            <a:r>
              <a:rPr lang="en-US" sz="2800" b="1" spc="-10" dirty="0">
                <a:solidFill>
                  <a:srgbClr val="4B2885"/>
                </a:solidFill>
                <a:latin typeface="+mj-lt"/>
                <a:cs typeface="Uni Sans SemiBold"/>
              </a:rPr>
              <a:t>Impact </a:t>
            </a:r>
          </a:p>
        </p:txBody>
      </p:sp>
      <p:sp>
        <p:nvSpPr>
          <p:cNvPr id="12" name="TextBox 11">
            <a:extLst>
              <a:ext uri="{FF2B5EF4-FFF2-40B4-BE49-F238E27FC236}">
                <a16:creationId xmlns:a16="http://schemas.microsoft.com/office/drawing/2014/main" id="{5E9F0AE4-003F-41F8-AFA6-A8B35434F2EB}"/>
              </a:ext>
            </a:extLst>
          </p:cNvPr>
          <p:cNvSpPr txBox="1"/>
          <p:nvPr/>
        </p:nvSpPr>
        <p:spPr>
          <a:xfrm>
            <a:off x="5861049" y="10334581"/>
            <a:ext cx="6815031" cy="2308324"/>
          </a:xfrm>
          <a:prstGeom prst="rect">
            <a:avLst/>
          </a:prstGeom>
          <a:noFill/>
        </p:spPr>
        <p:txBody>
          <a:bodyPr wrap="square" rtlCol="0">
            <a:spAutoFit/>
          </a:bodyPr>
          <a:lstStyle/>
          <a:p>
            <a:r>
              <a:rPr lang="en-US" sz="2400" dirty="0"/>
              <a:t>The foundational insights learned in year 1 of the rural fellowship programs are important to quality improvement efforts to ensure a robust fellowship program that supports new nurse practitioners in developing clinical confidence and skills to meet the challenges of the rural health environment.</a:t>
            </a:r>
          </a:p>
        </p:txBody>
      </p:sp>
      <p:sp>
        <p:nvSpPr>
          <p:cNvPr id="13" name="TextBox 12">
            <a:extLst>
              <a:ext uri="{FF2B5EF4-FFF2-40B4-BE49-F238E27FC236}">
                <a16:creationId xmlns:a16="http://schemas.microsoft.com/office/drawing/2014/main" id="{964C404C-1131-49A7-8C56-41D757085194}"/>
              </a:ext>
            </a:extLst>
          </p:cNvPr>
          <p:cNvSpPr txBox="1"/>
          <p:nvPr/>
        </p:nvSpPr>
        <p:spPr>
          <a:xfrm>
            <a:off x="138087" y="14327993"/>
            <a:ext cx="5301665" cy="646331"/>
          </a:xfrm>
          <a:prstGeom prst="rect">
            <a:avLst/>
          </a:prstGeom>
          <a:noFill/>
        </p:spPr>
        <p:txBody>
          <a:bodyPr wrap="square" rtlCol="0">
            <a:spAutoFit/>
          </a:bodyPr>
          <a:lstStyle/>
          <a:p>
            <a:r>
              <a:rPr lang="en-US" i="1" dirty="0"/>
              <a:t>Funded through the generosity of the Premera Foundation.</a:t>
            </a:r>
          </a:p>
        </p:txBody>
      </p:sp>
      <p:sp>
        <p:nvSpPr>
          <p:cNvPr id="15" name="TextBox 14">
            <a:extLst>
              <a:ext uri="{FF2B5EF4-FFF2-40B4-BE49-F238E27FC236}">
                <a16:creationId xmlns:a16="http://schemas.microsoft.com/office/drawing/2014/main" id="{B033AC7B-422D-4367-A210-9C6F140FAB82}"/>
              </a:ext>
            </a:extLst>
          </p:cNvPr>
          <p:cNvSpPr txBox="1"/>
          <p:nvPr/>
        </p:nvSpPr>
        <p:spPr>
          <a:xfrm>
            <a:off x="5845433" y="3601576"/>
            <a:ext cx="13697714" cy="6647974"/>
          </a:xfrm>
          <a:prstGeom prst="rect">
            <a:avLst/>
          </a:prstGeom>
          <a:noFill/>
        </p:spPr>
        <p:txBody>
          <a:bodyPr wrap="square" rtlCol="0">
            <a:spAutoFit/>
          </a:bodyPr>
          <a:lstStyle/>
          <a:p>
            <a:r>
              <a:rPr lang="en-US" sz="2400" dirty="0"/>
              <a:t>Four distinct themes emerged from the analysis of the data. The themes of Organizational Vision, Faculty Leadership, Pearls for Faculty and Fellows, and Academic Partnership represent critical areas of insight from VVHC leadership and the UW-SoN in this first year of a rural-focused fellowship program.  </a:t>
            </a:r>
          </a:p>
          <a:p>
            <a:r>
              <a:rPr lang="en-US" sz="2400" b="1" dirty="0"/>
              <a:t>Organizational Vision</a:t>
            </a:r>
            <a:r>
              <a:rPr lang="en-US" sz="2400" dirty="0"/>
              <a:t> is related to statements regarding overall organizational support and preparedness to engage in a fellowship commitment. </a:t>
            </a:r>
          </a:p>
          <a:p>
            <a:r>
              <a:rPr lang="en-US" sz="2000" i="1" dirty="0"/>
              <a:t>“Communication with staff about the program is essential. If they understand the purpose and goal of the Fellowship, it helps them educate patients”</a:t>
            </a:r>
            <a:endParaRPr lang="en-US" sz="2000" dirty="0"/>
          </a:p>
          <a:p>
            <a:r>
              <a:rPr lang="en-US" sz="2400" b="1" dirty="0"/>
              <a:t>Faculty Leadership</a:t>
            </a:r>
            <a:r>
              <a:rPr lang="en-US" sz="2400" dirty="0"/>
              <a:t> identified key needs for program directors and clinical preceptors that serve as fellowship faculty.  </a:t>
            </a:r>
          </a:p>
          <a:p>
            <a:r>
              <a:rPr lang="en-US" sz="2000" dirty="0"/>
              <a:t>“Define the role of Program Director and have administrative time dedicated to support multifaceted needs.”</a:t>
            </a:r>
          </a:p>
          <a:p>
            <a:r>
              <a:rPr lang="en-US" sz="2400" b="1" dirty="0"/>
              <a:t>Pearls for Faculty and Fellows</a:t>
            </a:r>
            <a:r>
              <a:rPr lang="en-US" sz="2400" dirty="0"/>
              <a:t> is comprised of insights into key logistical and workflow considerations.  </a:t>
            </a:r>
          </a:p>
          <a:p>
            <a:r>
              <a:rPr lang="en-US" sz="2000" dirty="0"/>
              <a:t>“Provide a shared Calendar which all Fellows and Preceptors have access too. This allows for better tracking of who is responsible for the Fellows on which days.”</a:t>
            </a:r>
          </a:p>
          <a:p>
            <a:r>
              <a:rPr lang="en-US" sz="2400" b="1" dirty="0"/>
              <a:t>Academic Partnership</a:t>
            </a:r>
            <a:r>
              <a:rPr lang="en-US" sz="2400" dirty="0"/>
              <a:t> highlighted collaborative supports that were instrumental in laying the foundation for an evidence-based fellowship.</a:t>
            </a:r>
          </a:p>
          <a:p>
            <a:r>
              <a:rPr lang="en-US" sz="2000" dirty="0"/>
              <a:t>“Allowed us to have a cohort experience with other rural clinics.  This allowed for sharing and engaged us in a wider and more robust network to share the challenges and successes of fellowship development.”</a:t>
            </a:r>
          </a:p>
          <a:p>
            <a:endParaRPr lang="en-US" sz="2400" dirty="0"/>
          </a:p>
          <a:p>
            <a:endParaRPr lang="en-US" dirty="0"/>
          </a:p>
        </p:txBody>
      </p:sp>
      <p:pic>
        <p:nvPicPr>
          <p:cNvPr id="17" name="Picture 16">
            <a:extLst>
              <a:ext uri="{FF2B5EF4-FFF2-40B4-BE49-F238E27FC236}">
                <a16:creationId xmlns:a16="http://schemas.microsoft.com/office/drawing/2014/main" id="{ACB0BA0C-70D1-4B61-B675-1E76A9566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85" y="249623"/>
            <a:ext cx="6901865" cy="931644"/>
          </a:xfrm>
          <a:prstGeom prst="rect">
            <a:avLst/>
          </a:prstGeom>
        </p:spPr>
      </p:pic>
      <p:pic>
        <p:nvPicPr>
          <p:cNvPr id="26" name="Picture 25">
            <a:extLst>
              <a:ext uri="{FF2B5EF4-FFF2-40B4-BE49-F238E27FC236}">
                <a16:creationId xmlns:a16="http://schemas.microsoft.com/office/drawing/2014/main" id="{F24DBB2F-278F-4BA4-85F6-203945BBF222}"/>
              </a:ext>
            </a:extLst>
          </p:cNvPr>
          <p:cNvPicPr>
            <a:picLocks noChangeAspect="1"/>
          </p:cNvPicPr>
          <p:nvPr/>
        </p:nvPicPr>
        <p:blipFill>
          <a:blip r:embed="rId5"/>
          <a:stretch>
            <a:fillRect/>
          </a:stretch>
        </p:blipFill>
        <p:spPr>
          <a:xfrm>
            <a:off x="12841229" y="9595566"/>
            <a:ext cx="6991904" cy="4439673"/>
          </a:xfrm>
          <a:prstGeom prst="rect">
            <a:avLst/>
          </a:prstGeom>
        </p:spPr>
      </p:pic>
      <p:sp>
        <p:nvSpPr>
          <p:cNvPr id="27" name="TextBox 26">
            <a:extLst>
              <a:ext uri="{FF2B5EF4-FFF2-40B4-BE49-F238E27FC236}">
                <a16:creationId xmlns:a16="http://schemas.microsoft.com/office/drawing/2014/main" id="{F4AE022B-519D-4E04-AC73-3077757D2FF8}"/>
              </a:ext>
            </a:extLst>
          </p:cNvPr>
          <p:cNvSpPr txBox="1"/>
          <p:nvPr/>
        </p:nvSpPr>
        <p:spPr>
          <a:xfrm>
            <a:off x="5670550" y="14432105"/>
            <a:ext cx="4000500" cy="369332"/>
          </a:xfrm>
          <a:prstGeom prst="rect">
            <a:avLst/>
          </a:prstGeom>
          <a:noFill/>
        </p:spPr>
        <p:txBody>
          <a:bodyPr wrap="square" rtlCol="0">
            <a:spAutoFit/>
          </a:bodyPr>
          <a:lstStyle/>
          <a:p>
            <a:endParaRPr lang="en-US" dirty="0"/>
          </a:p>
        </p:txBody>
      </p:sp>
      <p:pic>
        <p:nvPicPr>
          <p:cNvPr id="29" name="Picture 28">
            <a:extLst>
              <a:ext uri="{FF2B5EF4-FFF2-40B4-BE49-F238E27FC236}">
                <a16:creationId xmlns:a16="http://schemas.microsoft.com/office/drawing/2014/main" id="{B27E97A8-6069-4445-81FE-0EA9E4168F90}"/>
              </a:ext>
            </a:extLst>
          </p:cNvPr>
          <p:cNvPicPr>
            <a:picLocks noChangeAspect="1"/>
          </p:cNvPicPr>
          <p:nvPr/>
        </p:nvPicPr>
        <p:blipFill>
          <a:blip r:embed="rId6"/>
          <a:stretch>
            <a:fillRect/>
          </a:stretch>
        </p:blipFill>
        <p:spPr>
          <a:xfrm>
            <a:off x="4995901" y="13400216"/>
            <a:ext cx="1017882" cy="1005367"/>
          </a:xfrm>
          <a:prstGeom prst="rect">
            <a:avLst/>
          </a:prstGeom>
        </p:spPr>
      </p:pic>
      <p:sp>
        <p:nvSpPr>
          <p:cNvPr id="31" name="TextBox 30">
            <a:extLst>
              <a:ext uri="{FF2B5EF4-FFF2-40B4-BE49-F238E27FC236}">
                <a16:creationId xmlns:a16="http://schemas.microsoft.com/office/drawing/2014/main" id="{19B8E690-4E9B-4679-A6FC-C021A27F5E46}"/>
              </a:ext>
            </a:extLst>
          </p:cNvPr>
          <p:cNvSpPr txBox="1"/>
          <p:nvPr/>
        </p:nvSpPr>
        <p:spPr>
          <a:xfrm>
            <a:off x="4711159" y="14466492"/>
            <a:ext cx="1385050" cy="369332"/>
          </a:xfrm>
          <a:prstGeom prst="rect">
            <a:avLst/>
          </a:prstGeom>
          <a:noFill/>
        </p:spPr>
        <p:txBody>
          <a:bodyPr wrap="square" rtlCol="0">
            <a:spAutoFit/>
          </a:bodyPr>
          <a:lstStyle/>
          <a:p>
            <a:r>
              <a:rPr lang="en-US" dirty="0"/>
              <a:t>Learn more!</a:t>
            </a:r>
          </a:p>
        </p:txBody>
      </p:sp>
      <p:sp>
        <p:nvSpPr>
          <p:cNvPr id="5" name="Star: 5 Points 4">
            <a:extLst>
              <a:ext uri="{FF2B5EF4-FFF2-40B4-BE49-F238E27FC236}">
                <a16:creationId xmlns:a16="http://schemas.microsoft.com/office/drawing/2014/main" id="{9C57A419-46C9-4AA5-BE33-210BE611387C}"/>
              </a:ext>
            </a:extLst>
          </p:cNvPr>
          <p:cNvSpPr/>
          <p:nvPr/>
        </p:nvSpPr>
        <p:spPr>
          <a:xfrm>
            <a:off x="14547850" y="12220059"/>
            <a:ext cx="76200" cy="12116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85997651-6021-416C-B2F6-FDD0643A215D}"/>
              </a:ext>
            </a:extLst>
          </p:cNvPr>
          <p:cNvSpPr/>
          <p:nvPr/>
        </p:nvSpPr>
        <p:spPr>
          <a:xfrm>
            <a:off x="15005050" y="12759517"/>
            <a:ext cx="76200" cy="76200"/>
          </a:xfrm>
          <a:prstGeom prst="star5">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0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996158"/>
      </p:ext>
    </p:extLst>
  </p:cSld>
  <p:clrMapOvr>
    <a:masterClrMapping/>
  </p:clrMapOvr>
</p:sld>
</file>

<file path=ppt/theme/theme1.xml><?xml version="1.0" encoding="utf-8"?>
<a:theme xmlns:a="http://schemas.openxmlformats.org/drawingml/2006/main" name="2078678.SoN-PPT-poster-48x36-PurpleB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9DDDF90B0BBA46AE33E534B185286C" ma:contentTypeVersion="14" ma:contentTypeDescription="Create a new document." ma:contentTypeScope="" ma:versionID="3b927e046c579c2125ddd2088ae8bb88">
  <xsd:schema xmlns:xsd="http://www.w3.org/2001/XMLSchema" xmlns:xs="http://www.w3.org/2001/XMLSchema" xmlns:p="http://schemas.microsoft.com/office/2006/metadata/properties" xmlns:ns2="6a92d0ea-f249-414f-a0b1-0890460d3073" xmlns:ns3="c379696b-b943-4b72-8005-91226a350d05" xmlns:ns4="ab06a5aa-8e31-4bdb-9b13-38c58a92ec8a" targetNamespace="http://schemas.microsoft.com/office/2006/metadata/properties" ma:root="true" ma:fieldsID="89b6d306241cbeec1a1e779ef07a2474" ns2:_="" ns3:_="" ns4:_="">
    <xsd:import namespace="6a92d0ea-f249-414f-a0b1-0890460d3073"/>
    <xsd:import namespace="c379696b-b943-4b72-8005-91226a350d05"/>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2d0ea-f249-414f-a0b1-0890460d3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79696b-b943-4b72-8005-91226a350d0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db880b5-9718-4cfb-82af-5903a57fd9c8}" ma:internalName="TaxCatchAll" ma:showField="CatchAllData" ma:web="c379696b-b943-4b72-8005-91226a350d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92d0ea-f249-414f-a0b1-0890460d3073">
      <Terms xmlns="http://schemas.microsoft.com/office/infopath/2007/PartnerControls"/>
    </lcf76f155ced4ddcb4097134ff3c332f>
    <TaxCatchAll xmlns="ab06a5aa-8e31-4bdb-9b13-38c58a92ec8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FDBAB-D043-48A0-9C00-1C9D7D1AC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2d0ea-f249-414f-a0b1-0890460d3073"/>
    <ds:schemaRef ds:uri="c379696b-b943-4b72-8005-91226a350d05"/>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164E5-BF4A-458D-9306-81AA33DE937E}">
  <ds:schemaRefs>
    <ds:schemaRef ds:uri="6a92d0ea-f249-414f-a0b1-0890460d3073"/>
    <ds:schemaRef ds:uri="http://purl.org/dc/elements/1.1/"/>
    <ds:schemaRef ds:uri="http://schemas.microsoft.com/office/2006/metadata/properties"/>
    <ds:schemaRef ds:uri="http://www.w3.org/XML/1998/namespace"/>
    <ds:schemaRef ds:uri="http://schemas.openxmlformats.org/package/2006/metadata/core-properties"/>
    <ds:schemaRef ds:uri="http://purl.org/dc/dcmitype/"/>
    <ds:schemaRef ds:uri="http://purl.org/dc/terms/"/>
    <ds:schemaRef ds:uri="c379696b-b943-4b72-8005-91226a350d05"/>
    <ds:schemaRef ds:uri="http://schemas.microsoft.com/office/2006/documentManagement/types"/>
    <ds:schemaRef ds:uri="http://schemas.microsoft.com/office/infopath/2007/PartnerControls"/>
    <ds:schemaRef ds:uri="ab06a5aa-8e31-4bdb-9b13-38c58a92ec8a"/>
  </ds:schemaRefs>
</ds:datastoreItem>
</file>

<file path=customXml/itemProps3.xml><?xml version="1.0" encoding="utf-8"?>
<ds:datastoreItem xmlns:ds="http://schemas.openxmlformats.org/officeDocument/2006/customXml" ds:itemID="{0BDB96AC-88C3-444C-87F5-F1993DAA6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Sleep_Poster_v1</Template>
  <TotalTime>3546</TotalTime>
  <Words>525</Words>
  <Application>Microsoft Office PowerPoint</Application>
  <PresentationFormat>Custom</PresentationFormat>
  <Paragraphs>22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EncodeSansNarrow-ExtraBold</vt:lpstr>
      <vt:lpstr>Uni Sans SemiBold</vt:lpstr>
      <vt:lpstr>2078678.SoN-PPT-poster-48x36-PurpleBand</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Souza</dc:creator>
  <cp:lastModifiedBy>Anita M Souza  she,her</cp:lastModifiedBy>
  <cp:revision>167</cp:revision>
  <cp:lastPrinted>2016-04-25T22:20:20Z</cp:lastPrinted>
  <dcterms:created xsi:type="dcterms:W3CDTF">2016-04-14T18:12:38Z</dcterms:created>
  <dcterms:modified xsi:type="dcterms:W3CDTF">2022-07-15T23:24:10Z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2015-07-20T00:00:00Z</vt:filetime>
  </property>
  <property fmtid="{D5CDD505-2E9C-101B-9397-08002B2CF9AE}" pid="3" name="LastSaved">
    <vt:filetime>2015-07-20T00:00:00Z</vt:filetime>
  </property>
  <property fmtid="{D5CDD505-2E9C-101B-9397-08002B2CF9AE}" pid="4" name="ContentTypeId">
    <vt:lpwstr>0x010100759DDDF90B0BBA46AE33E534B185286C</vt:lpwstr>
  </property>
</Properties>
</file>