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9588A-784D-1F48-A61B-85581361BB98}" v="357" dt="2022-06-22T18:55:01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9"/>
    <p:restoredTop sz="94679"/>
  </p:normalViewPr>
  <p:slideViewPr>
    <p:cSldViewPr snapToGrid="0">
      <p:cViewPr varScale="1">
        <p:scale>
          <a:sx n="33" d="100"/>
          <a:sy n="33" d="100"/>
        </p:scale>
        <p:origin x="9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343CD-92FC-8D4F-86DC-B1A5FE689C2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45D0E-2E62-BC48-B08C-0C2F81C9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45D0E-2E62-BC48-B08C-0C2F81C9CE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4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8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1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0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5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3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3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B4AB-9BC1-CE45-86A6-BBCC9E970F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4D03-15AE-0741-960A-6ECF5B5D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E3E3A997-AC34-4F4F-AB70-E535DDD5B7DE}"/>
              </a:ext>
            </a:extLst>
          </p:cNvPr>
          <p:cNvSpPr/>
          <p:nvPr/>
        </p:nvSpPr>
        <p:spPr>
          <a:xfrm>
            <a:off x="0" y="-196703"/>
            <a:ext cx="43891200" cy="3657253"/>
          </a:xfrm>
          <a:custGeom>
            <a:avLst/>
            <a:gdLst/>
            <a:ahLst/>
            <a:cxnLst/>
            <a:rect l="l" t="t" r="r" b="b"/>
            <a:pathLst>
              <a:path w="20104100" h="2233930">
                <a:moveTo>
                  <a:pt x="0" y="2233788"/>
                </a:moveTo>
                <a:lnTo>
                  <a:pt x="20104099" y="2233788"/>
                </a:lnTo>
                <a:lnTo>
                  <a:pt x="20104099" y="0"/>
                </a:lnTo>
                <a:lnTo>
                  <a:pt x="0" y="0"/>
                </a:lnTo>
                <a:lnTo>
                  <a:pt x="0" y="2233788"/>
                </a:lnTo>
                <a:close/>
              </a:path>
            </a:pathLst>
          </a:custGeom>
          <a:solidFill>
            <a:srgbClr val="A90433"/>
          </a:solidFill>
        </p:spPr>
        <p:txBody>
          <a:bodyPr wrap="square" lIns="0" tIns="0" rIns="0" bIns="0" rtlCol="0"/>
          <a:lstStyle/>
          <a:p>
            <a:endParaRPr sz="4825">
              <a:latin typeface="Sanskrit Text" panose="02020503050405020304" pitchFamily="18" charset="0"/>
              <a:cs typeface="Sanskrit Text" panose="02020503050405020304" pitchFamily="18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E7FBB64-4D0D-0A4B-90FA-4E80427AEDDE}"/>
              </a:ext>
            </a:extLst>
          </p:cNvPr>
          <p:cNvSpPr txBox="1">
            <a:spLocks/>
          </p:cNvSpPr>
          <p:nvPr/>
        </p:nvSpPr>
        <p:spPr>
          <a:xfrm>
            <a:off x="684655" y="432476"/>
            <a:ext cx="39686431" cy="1705022"/>
          </a:xfrm>
          <a:prstGeom prst="rect">
            <a:avLst/>
          </a:prstGeom>
        </p:spPr>
        <p:txBody>
          <a:bodyPr vert="horz" wrap="square" lIns="0" tIns="19752" rIns="0" bIns="0" rtlCol="0" anchor="b">
            <a:sp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>
                <a:solidFill>
                  <a:schemeClr val="bg1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Implementing and Evaluating a Pre-Post Rotation Self-Assessment to Improve Nurse Practitioner Residency Program Specialty Rotations  </a:t>
            </a:r>
            <a:endParaRPr lang="en-US" sz="6000">
              <a:solidFill>
                <a:schemeClr val="bg1"/>
              </a:solidFill>
              <a:latin typeface="Sanskrit Text" panose="02020503050405020304" pitchFamily="18" charset="0"/>
              <a:cs typeface="Sanskrit Text" panose="02020503050405020304" pitchFamily="18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F204244-19C9-8B4C-87E3-92E963CFEDA9}"/>
              </a:ext>
            </a:extLst>
          </p:cNvPr>
          <p:cNvSpPr/>
          <p:nvPr/>
        </p:nvSpPr>
        <p:spPr>
          <a:xfrm>
            <a:off x="916854" y="2046117"/>
            <a:ext cx="137225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698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4825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E51A11A-3A38-D04C-9B83-12833A3C48F8}"/>
              </a:ext>
            </a:extLst>
          </p:cNvPr>
          <p:cNvSpPr txBox="1"/>
          <p:nvPr/>
        </p:nvSpPr>
        <p:spPr>
          <a:xfrm>
            <a:off x="866802" y="2353234"/>
            <a:ext cx="37879366" cy="519735"/>
          </a:xfrm>
          <a:prstGeom prst="rect">
            <a:avLst/>
          </a:prstGeom>
        </p:spPr>
        <p:txBody>
          <a:bodyPr vert="horz" wrap="square" lIns="0" tIns="27029" rIns="0" bIns="0" rtlCol="0" anchor="t">
            <a:spAutoFit/>
          </a:bodyPr>
          <a:lstStyle/>
          <a:p>
            <a:pPr marL="20320">
              <a:spcBef>
                <a:spcPts val="213"/>
              </a:spcBef>
            </a:pPr>
            <a:r>
              <a:rPr lang="en-US" sz="3200" spc="16" dirty="0">
                <a:solidFill>
                  <a:srgbClr val="FFFFFF"/>
                </a:solidFill>
                <a:latin typeface="Times New Roman"/>
                <a:cs typeface="Arial"/>
              </a:rPr>
              <a:t>Todd Smith MSN, ARNP , Marian Wilson, PhD, RN; Fionnuala Brown, DNP, ARNP; Janet Purath, PhD, RN; Brandie Tilch-Bryant, DNP, ARNP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86823CF6-047E-0745-A88C-AD632FCBBCD6}"/>
              </a:ext>
            </a:extLst>
          </p:cNvPr>
          <p:cNvSpPr txBox="1"/>
          <p:nvPr/>
        </p:nvSpPr>
        <p:spPr>
          <a:xfrm>
            <a:off x="830234" y="4572000"/>
            <a:ext cx="9913966" cy="478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0589">
              <a:lnSpc>
                <a:spcPts val="4000"/>
              </a:lnSpc>
            </a:pPr>
            <a:endParaRPr sz="3200" cap="all">
              <a:latin typeface="Arial"/>
              <a:cs typeface="Arial"/>
            </a:endParaRPr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5D37D8BE-83DE-FA40-8EC9-DE1FCECC361D}"/>
              </a:ext>
            </a:extLst>
          </p:cNvPr>
          <p:cNvSpPr txBox="1"/>
          <p:nvPr/>
        </p:nvSpPr>
        <p:spPr>
          <a:xfrm>
            <a:off x="6714067" y="3458724"/>
            <a:ext cx="30489962" cy="50098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tabLst>
                <a:tab pos="2571868" algn="l"/>
              </a:tabLst>
            </a:pPr>
            <a:r>
              <a:rPr lang="en-US" sz="4800" b="1" u="sng" cap="all" spc="221">
                <a:solidFill>
                  <a:srgbClr val="A80432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Project purpose</a:t>
            </a:r>
            <a:endParaRPr lang="en-US" sz="4800" b="1" u="sng" cap="all" spc="270">
              <a:solidFill>
                <a:srgbClr val="A80432"/>
              </a:solidFill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pPr marR="8255" algn="ctr">
              <a:lnSpc>
                <a:spcPct val="150000"/>
              </a:lnSpc>
              <a:spcBef>
                <a:spcPts val="1800"/>
              </a:spcBef>
            </a:pPr>
            <a:r>
              <a:rPr lang="en-US" sz="4000">
                <a:latin typeface="Sanskrit Text" panose="02020503050405020304" pitchFamily="18" charset="0"/>
                <a:ea typeface="+mn-lt"/>
                <a:cs typeface="Sanskrit Text" panose="02020503050405020304" pitchFamily="18" charset="0"/>
              </a:rPr>
              <a:t>The purpose of this project was to identify nurse practitioner residents’ individual needs for specialty rotation experiences and implement targeted goal-setting to help with knowledge acquisition necessary for practice in a Federally Qualified Health Clinic. </a:t>
            </a:r>
            <a:br>
              <a:rPr lang="en-US" sz="2400">
                <a:latin typeface="Sanskrit Text" panose="02020503050405020304" pitchFamily="18" charset="0"/>
                <a:ea typeface="+mn-lt"/>
                <a:cs typeface="Sanskrit Text" panose="02020503050405020304" pitchFamily="18" charset="0"/>
              </a:rPr>
            </a:br>
            <a:endParaRPr lang="en-US" sz="2400">
              <a:latin typeface="Sanskrit Text" panose="02020503050405020304" pitchFamily="18" charset="0"/>
              <a:ea typeface="+mn-lt"/>
              <a:cs typeface="Sanskrit Text" panose="020205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  <a:tabLst>
                <a:tab pos="249494" algn="l"/>
              </a:tabLst>
            </a:pPr>
            <a:endParaRPr lang="en-US" sz="2400">
              <a:latin typeface="Sanskrit Text" panose="02020503050405020304" pitchFamily="18" charset="0"/>
              <a:ea typeface="+mn-lt"/>
              <a:cs typeface="Sanskrit Text" panose="02020503050405020304" pitchFamily="18" charset="0"/>
            </a:endParaRPr>
          </a:p>
          <a:p>
            <a:pPr marR="8255">
              <a:lnSpc>
                <a:spcPct val="150000"/>
              </a:lnSpc>
              <a:spcBef>
                <a:spcPts val="1800"/>
              </a:spcBef>
              <a:tabLst>
                <a:tab pos="249494" algn="l"/>
              </a:tabLst>
            </a:pPr>
            <a:endParaRPr lang="en-US" sz="2400">
              <a:solidFill>
                <a:srgbClr val="231F20"/>
              </a:solidFill>
              <a:latin typeface="Sanskrit Text" panose="02020503050405020304" pitchFamily="18" charset="0"/>
              <a:cs typeface="Sanskrit Text" panose="02020503050405020304" pitchFamily="18" charset="0"/>
            </a:endParaRPr>
          </a:p>
        </p:txBody>
      </p:sp>
      <p:sp>
        <p:nvSpPr>
          <p:cNvPr id="47" name="object 15">
            <a:extLst>
              <a:ext uri="{FF2B5EF4-FFF2-40B4-BE49-F238E27FC236}">
                <a16:creationId xmlns:a16="http://schemas.microsoft.com/office/drawing/2014/main" id="{24D4ADC1-6ED7-5E40-AE96-EDF59CA2FE21}"/>
              </a:ext>
            </a:extLst>
          </p:cNvPr>
          <p:cNvSpPr txBox="1"/>
          <p:nvPr/>
        </p:nvSpPr>
        <p:spPr>
          <a:xfrm>
            <a:off x="29964072" y="7358315"/>
            <a:ext cx="13213080" cy="284577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tabLst>
                <a:tab pos="2571868" algn="l"/>
              </a:tabLst>
            </a:pPr>
            <a:r>
              <a:rPr lang="en-US" sz="3800" b="1" u="sng" cap="all" spc="221" dirty="0">
                <a:solidFill>
                  <a:srgbClr val="B00000"/>
                </a:solidFill>
                <a:latin typeface="Sanskrit Text"/>
                <a:ea typeface="+mn-lt"/>
                <a:cs typeface="Sanskrit Text"/>
              </a:rPr>
              <a:t>Results</a:t>
            </a:r>
            <a:endParaRPr lang="en-US" sz="3800" u="sng" dirty="0">
              <a:solidFill>
                <a:srgbClr val="B00000"/>
              </a:solidFill>
              <a:latin typeface="Sanskrit Text"/>
              <a:cs typeface="Sanskrit Text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dirty="0">
                <a:latin typeface="Sanskrit Text"/>
                <a:cs typeface="Sanskrit Text"/>
              </a:rPr>
              <a:t>Pre-rotation: 6 residents completed 26 self-assessments in the eight specialty rotations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dirty="0">
                <a:latin typeface="Sanskrit Text"/>
                <a:cs typeface="Sanskrit Text"/>
              </a:rPr>
              <a:t>Post-rotation: 14 of the 26 self-assessments were returned</a:t>
            </a:r>
          </a:p>
          <a:p>
            <a:pPr algn="ctr">
              <a:lnSpc>
                <a:spcPct val="150000"/>
              </a:lnSpc>
              <a:tabLst>
                <a:tab pos="249494" algn="l"/>
              </a:tabLst>
            </a:pPr>
            <a:r>
              <a:rPr lang="en-US" sz="3800" b="1" u="sng" dirty="0">
                <a:latin typeface="Sanskrit Text"/>
                <a:cs typeface="Sanskrit Text"/>
              </a:rPr>
              <a:t>Competency Rating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b="1" dirty="0">
                <a:latin typeface="Sanskrit Text"/>
                <a:cs typeface="Sanskrit Text"/>
              </a:rPr>
              <a:t>Pre-rotation</a:t>
            </a:r>
            <a:r>
              <a:rPr lang="en-US" sz="3800" dirty="0">
                <a:latin typeface="Sanskrit Text"/>
                <a:cs typeface="Sanskrit Text"/>
              </a:rPr>
              <a:t> self-selected learning objectives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dirty="0">
                <a:latin typeface="Sanskrit Text"/>
                <a:cs typeface="Sanskrit Text"/>
              </a:rPr>
              <a:t>Mean 2.3, Range 1-4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dirty="0">
                <a:latin typeface="Sanskrit Text"/>
                <a:cs typeface="Sanskrit Text"/>
              </a:rPr>
              <a:t>Mode 2 (43.5% of responses)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dirty="0">
                <a:latin typeface="Sanskrit Text"/>
                <a:cs typeface="Sanskrit Text"/>
              </a:rPr>
              <a:t>Indicates “Advanced beginners” </a:t>
            </a:r>
            <a:endParaRPr lang="en-US" sz="3800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b="1" dirty="0">
                <a:latin typeface="Sanskrit Text"/>
                <a:cs typeface="Sanskrit Text"/>
              </a:rPr>
              <a:t>Post-rotation</a:t>
            </a:r>
            <a:r>
              <a:rPr lang="en-US" sz="3800" dirty="0">
                <a:latin typeface="Sanskrit Text"/>
                <a:cs typeface="Sanskrit Text"/>
              </a:rPr>
              <a:t> of self-selected learning objectives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dirty="0">
                <a:latin typeface="Sanskrit Text"/>
                <a:cs typeface="Sanskrit Text"/>
              </a:rPr>
              <a:t>Mean 2.9, Range 2-4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dirty="0">
                <a:latin typeface="Sanskrit Text"/>
                <a:cs typeface="Sanskrit Text"/>
              </a:rPr>
              <a:t>Mode 3 (71.4% of responses)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dirty="0">
                <a:latin typeface="Sanskrit Text"/>
                <a:cs typeface="Sanskrit Text"/>
              </a:rPr>
              <a:t>Indicates “Competent”</a:t>
            </a:r>
            <a:endParaRPr lang="en-US" sz="3800" b="1" u="sng" dirty="0">
              <a:latin typeface="Sanskrit Text"/>
              <a:cs typeface="Sanskrit Text"/>
            </a:endParaRPr>
          </a:p>
          <a:p>
            <a:pPr algn="ctr">
              <a:lnSpc>
                <a:spcPct val="150000"/>
              </a:lnSpc>
              <a:tabLst>
                <a:tab pos="249494" algn="l"/>
              </a:tabLst>
            </a:pPr>
            <a:r>
              <a:rPr lang="en-US" sz="3800" b="1" u="sng" dirty="0">
                <a:latin typeface="Sanskrit Text"/>
                <a:cs typeface="Sanskrit Text"/>
              </a:rPr>
              <a:t>Common Themes Identified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b="1" dirty="0">
                <a:latin typeface="Sanskrit Text"/>
                <a:cs typeface="Sanskrit Text"/>
              </a:rPr>
              <a:t>Gaining skills </a:t>
            </a:r>
          </a:p>
          <a:p>
            <a:pPr>
              <a:lnSpc>
                <a:spcPct val="150000"/>
              </a:lnSpc>
            </a:pPr>
            <a:r>
              <a:rPr lang="en-US" sz="3800" i="1" dirty="0">
                <a:latin typeface="Sanskrit Text"/>
                <a:cs typeface="Sanskrit Text"/>
              </a:rPr>
              <a:t>“Goal met. We saw so many COPD and asthma patients. I learned a lot about inhalers and tons of pearls in COPD and asthma management.”</a:t>
            </a:r>
            <a:endParaRPr lang="en-US" sz="3800" dirty="0">
              <a:latin typeface="Sanskrit Text"/>
              <a:cs typeface="Sanskrit Text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b="1" dirty="0">
                <a:latin typeface="Sanskrit Text"/>
                <a:cs typeface="Sanskrit Text"/>
              </a:rPr>
              <a:t>Experiencing growth </a:t>
            </a:r>
          </a:p>
          <a:p>
            <a:pPr>
              <a:lnSpc>
                <a:spcPct val="150000"/>
              </a:lnSpc>
              <a:tabLst>
                <a:tab pos="249494" algn="l"/>
              </a:tabLst>
            </a:pPr>
            <a:r>
              <a:rPr lang="en-US" sz="3800" i="1" dirty="0">
                <a:latin typeface="Sanskrit Text"/>
                <a:ea typeface="+mn-lt"/>
                <a:cs typeface="+mn-lt"/>
              </a:rPr>
              <a:t>”The biggest areas of improvement include interpretation of US, MRI, CT, and microscopy. I really want more exposure to all of the diagnostic tests listed above but will focus on my weakest areas.”</a:t>
            </a:r>
            <a:endParaRPr lang="en-US" sz="3800" dirty="0">
              <a:latin typeface="Sanskrit Text"/>
              <a:cs typeface="Sanskrit Text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lang="en-US" sz="3800" b="1" dirty="0">
                <a:latin typeface="Sanskrit Text"/>
                <a:cs typeface="Sanskrit Text"/>
              </a:rPr>
              <a:t>Identifying learning needs </a:t>
            </a:r>
          </a:p>
          <a:p>
            <a:pPr>
              <a:lnSpc>
                <a:spcPct val="150000"/>
              </a:lnSpc>
              <a:tabLst>
                <a:tab pos="249494" algn="l"/>
              </a:tabLst>
            </a:pPr>
            <a:r>
              <a:rPr lang="en-US" sz="3800" i="1" dirty="0">
                <a:latin typeface="Sanskrit Text"/>
                <a:cs typeface="Sanskrit Text"/>
              </a:rPr>
              <a:t>“Would love to learn more about detecting abuse. Think I am able to recognize overt abuse but can certainly learn more and would like to learn about local resources.”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endParaRPr lang="en-US" sz="3800" dirty="0">
              <a:latin typeface="Sanskrit Text"/>
              <a:cs typeface="Sanskrit Text"/>
            </a:endParaRP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49494" algn="l"/>
              </a:tabLst>
            </a:pPr>
            <a:endParaRPr lang="en-US" sz="3800" dirty="0">
              <a:solidFill>
                <a:srgbClr val="000000"/>
              </a:solidFill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pPr marL="571500" indent="-5715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endParaRPr lang="en-US" sz="3800" dirty="0">
              <a:solidFill>
                <a:srgbClr val="000000"/>
              </a:solidFill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pPr marL="571500" indent="-5715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endParaRPr lang="en-US" sz="3800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</p:txBody>
      </p:sp>
      <p:sp>
        <p:nvSpPr>
          <p:cNvPr id="48" name="object 15">
            <a:extLst>
              <a:ext uri="{FF2B5EF4-FFF2-40B4-BE49-F238E27FC236}">
                <a16:creationId xmlns:a16="http://schemas.microsoft.com/office/drawing/2014/main" id="{E6728883-901F-C24B-8E1D-DC7CCF6619E4}"/>
              </a:ext>
            </a:extLst>
          </p:cNvPr>
          <p:cNvSpPr txBox="1"/>
          <p:nvPr/>
        </p:nvSpPr>
        <p:spPr>
          <a:xfrm>
            <a:off x="740944" y="7358315"/>
            <a:ext cx="13210819" cy="417422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tabLst>
                <a:tab pos="2571868" algn="l"/>
              </a:tabLst>
            </a:pPr>
            <a:r>
              <a:rPr lang="en-US" sz="3800" b="1" u="sng" cap="all" spc="221" dirty="0">
                <a:solidFill>
                  <a:srgbClr val="A80432"/>
                </a:solidFill>
                <a:latin typeface="Sanskrit Text" panose="020B0604020202020204" pitchFamily="34" charset="0"/>
                <a:cs typeface="Sanskrit Text" panose="020B0604020202020204" pitchFamily="34" charset="0"/>
              </a:rPr>
              <a:t>NEEDS Assessment</a:t>
            </a:r>
            <a:endParaRPr lang="en-US" sz="3800" b="1" u="sng" cap="all" spc="270" dirty="0">
              <a:solidFill>
                <a:srgbClr val="A80432"/>
              </a:solidFill>
              <a:latin typeface="Sanskrit Text" panose="020B0604020202020204" pitchFamily="34" charset="0"/>
              <a:cs typeface="Sanskrit Text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Sanskrit Text" panose="020B0604020202020204" pitchFamily="34" charset="0"/>
                <a:ea typeface="+mn-lt"/>
                <a:cs typeface="Sanskrit Text" panose="020B0604020202020204" pitchFamily="34" charset="0"/>
              </a:rPr>
              <a:t>Identified that the core specialty rotations in a Nurse Practitioner residency program did not target individual learner needs or goals</a:t>
            </a:r>
            <a:endParaRPr lang="en-US" sz="3800" dirty="0">
              <a:latin typeface="Sanskrit Text" panose="020B0604020202020204" pitchFamily="34" charset="0"/>
              <a:cs typeface="Sanskrit Text" panose="020B0604020202020204" pitchFamily="34" charset="0"/>
            </a:endParaRPr>
          </a:p>
          <a:p>
            <a:pPr marR="8255"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endParaRPr lang="en-US" sz="3800" dirty="0">
              <a:latin typeface="Sanskrit Text" panose="020B0604020202020204" pitchFamily="34" charset="0"/>
              <a:cs typeface="Sanskrit Text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A9E79CA-FA40-EF43-BDB1-C3E282A8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5419" y="900033"/>
            <a:ext cx="3163644" cy="1942160"/>
          </a:xfrm>
          <a:prstGeom prst="rect">
            <a:avLst/>
          </a:prstGeom>
        </p:spPr>
      </p:pic>
      <p:sp>
        <p:nvSpPr>
          <p:cNvPr id="29" name="object 15">
            <a:extLst>
              <a:ext uri="{FF2B5EF4-FFF2-40B4-BE49-F238E27FC236}">
                <a16:creationId xmlns:a16="http://schemas.microsoft.com/office/drawing/2014/main" id="{6B0B3205-45A9-2BB8-12AD-AB8B0804E4F0}"/>
              </a:ext>
            </a:extLst>
          </p:cNvPr>
          <p:cNvSpPr txBox="1"/>
          <p:nvPr/>
        </p:nvSpPr>
        <p:spPr>
          <a:xfrm>
            <a:off x="611430" y="11532535"/>
            <a:ext cx="13210819" cy="1405513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tabLst>
                <a:tab pos="2571868" algn="l"/>
              </a:tabLst>
            </a:pPr>
            <a:r>
              <a:rPr lang="en-US" sz="3800" b="1" u="sng" cap="all" spc="221" dirty="0">
                <a:solidFill>
                  <a:srgbClr val="A80432"/>
                </a:solidFill>
                <a:latin typeface="Sanskrit Text"/>
                <a:cs typeface="Sanskrit Text"/>
              </a:rPr>
              <a:t>Method </a:t>
            </a:r>
          </a:p>
          <a:p>
            <a:pPr marL="571500" marR="8255" indent="-571500">
              <a:lnSpc>
                <a:spcPct val="15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3800" dirty="0">
                <a:latin typeface="Sanskrit Text"/>
                <a:ea typeface="+mn-lt"/>
                <a:cs typeface="Sanskrit Text"/>
              </a:rPr>
              <a:t>A pre- and post-rotation self-assessment was developed to assess residents' knowledge and skills in providing care in specialty areas</a:t>
            </a:r>
          </a:p>
          <a:p>
            <a:pPr marL="571500" marR="8255" indent="-571500">
              <a:lnSpc>
                <a:spcPct val="15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3800" dirty="0">
                <a:latin typeface="Sanskrit Text"/>
                <a:ea typeface="+mn-lt"/>
                <a:cs typeface="Sanskrit Text"/>
              </a:rPr>
              <a:t>Residents rated their competency in specialty skills before and after each rotation using a Likert-style scale where 1=novice and 5=expert </a:t>
            </a:r>
            <a:r>
              <a:rPr lang="en-US" sz="3800" dirty="0">
                <a:highlight>
                  <a:srgbClr val="FFFF00"/>
                </a:highlight>
                <a:latin typeface="Sanskrit Text"/>
                <a:ea typeface="+mn-lt"/>
                <a:cs typeface="Sanskrit Text"/>
              </a:rPr>
              <a:t>(REFERENCE)</a:t>
            </a:r>
          </a:p>
          <a:p>
            <a:pPr marL="571500" marR="8255" indent="-571500">
              <a:lnSpc>
                <a:spcPct val="15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3800" dirty="0">
                <a:latin typeface="Sanskrit Text"/>
                <a:ea typeface="+mn-lt"/>
                <a:cs typeface="Sanskrit Text"/>
              </a:rPr>
              <a:t>Open-ended items asked residents to state their goals of the specialty rotation and comments on progress made towards learning goals</a:t>
            </a:r>
          </a:p>
          <a:p>
            <a:pPr marL="571500" marR="8255" indent="-571500">
              <a:lnSpc>
                <a:spcPct val="15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3800" dirty="0">
                <a:latin typeface="Sanskrit Text"/>
                <a:ea typeface="+mn-lt"/>
                <a:cs typeface="Sanskrit Text"/>
              </a:rPr>
              <a:t>Data were analyzed using descriptive statistics and open-ended items were explored for common themes using content analysis </a:t>
            </a:r>
            <a:br>
              <a:rPr lang="en-US" sz="3800" dirty="0">
                <a:latin typeface="Sanskrit Text" panose="02020503050405020304" pitchFamily="18" charset="0"/>
                <a:ea typeface="+mn-lt"/>
                <a:cs typeface="Sanskrit Text" panose="02020503050405020304" pitchFamily="18" charset="0"/>
              </a:rPr>
            </a:br>
            <a:endParaRPr lang="en-US" sz="3800" dirty="0">
              <a:latin typeface="Sanskrit Text" panose="02020503050405020304" pitchFamily="18" charset="0"/>
              <a:ea typeface="+mn-lt"/>
              <a:cs typeface="Sanskrit Text" panose="02020503050405020304" pitchFamily="18" charset="0"/>
            </a:endParaRPr>
          </a:p>
          <a:p>
            <a:pPr marL="285750" indent="-285750">
              <a:buFont typeface="Arial,Sans-Serif"/>
              <a:buChar char="•"/>
              <a:tabLst>
                <a:tab pos="249494" algn="l"/>
              </a:tabLst>
            </a:pPr>
            <a:endParaRPr lang="en-US" sz="3800" dirty="0">
              <a:latin typeface="Sanskrit Text" panose="02020503050405020304" pitchFamily="18" charset="0"/>
              <a:ea typeface="+mn-lt"/>
              <a:cs typeface="Sanskrit Text" panose="02020503050405020304" pitchFamily="18" charset="0"/>
            </a:endParaRPr>
          </a:p>
          <a:p>
            <a:pPr marR="8255"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endParaRPr lang="en-US" sz="3800" dirty="0">
              <a:solidFill>
                <a:srgbClr val="231F20"/>
              </a:solidFill>
              <a:latin typeface="Sanskrit Text" panose="02020503050405020304" pitchFamily="18" charset="0"/>
              <a:cs typeface="Sanskrit Text" panose="02020503050405020304" pitchFamily="18" charset="0"/>
            </a:endParaRPr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C2F1E0D7-4DD8-E7C6-1D23-1795E4DD0526}"/>
              </a:ext>
            </a:extLst>
          </p:cNvPr>
          <p:cNvSpPr txBox="1"/>
          <p:nvPr/>
        </p:nvSpPr>
        <p:spPr>
          <a:xfrm>
            <a:off x="714048" y="23697242"/>
            <a:ext cx="13210819" cy="717504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tabLst>
                <a:tab pos="2571868" algn="l"/>
              </a:tabLst>
            </a:pPr>
            <a:r>
              <a:rPr lang="en-US" sz="3800" b="1" u="sng" cap="all" spc="221" dirty="0">
                <a:solidFill>
                  <a:srgbClr val="A80432"/>
                </a:solidFill>
                <a:latin typeface="Sanskrit Text"/>
                <a:cs typeface="Sanskrit Text"/>
              </a:rPr>
              <a:t>Impact</a:t>
            </a:r>
            <a:endParaRPr lang="en-US" sz="3800" b="1" u="sng" cap="all" spc="270" dirty="0">
              <a:solidFill>
                <a:srgbClr val="A80432"/>
              </a:solidFill>
              <a:latin typeface="Sanskrit Text"/>
              <a:cs typeface="Sanskrit Text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Sanskrit Text"/>
                <a:ea typeface="+mn-lt"/>
                <a:cs typeface="Sanskrit Text"/>
              </a:rPr>
              <a:t>A methodical approach to prepare for specialty rotations can assist nurse practitioner residents in identifying and targeting their individualized learning needs. Further innovations can seek to improve post-rotation self-assessment completion scores and validate the usefulness of numeric data</a:t>
            </a:r>
            <a:endParaRPr lang="en-US" sz="3800" dirty="0">
              <a:latin typeface="Sanskrit Text"/>
              <a:cs typeface="Sanskrit Text"/>
            </a:endParaRPr>
          </a:p>
          <a:p>
            <a:pPr marR="8255" algn="ctr">
              <a:lnSpc>
                <a:spcPct val="150000"/>
              </a:lnSpc>
              <a:spcBef>
                <a:spcPts val="1800"/>
              </a:spcBef>
              <a:tabLst>
                <a:tab pos="249494" algn="l"/>
              </a:tabLst>
            </a:pPr>
            <a:endParaRPr lang="en-US" sz="3800" b="1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A8A90403-D47B-6E07-9491-1F253E31E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9794" y="16459200"/>
            <a:ext cx="14978507" cy="163826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BCF1F0-BF93-391D-20BE-59080ACF7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57485"/>
            <a:ext cx="12866733" cy="298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E0BEDAB5-93C4-5316-DE84-8E0DFE9A0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9794" y="6872885"/>
            <a:ext cx="14978508" cy="110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4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415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Swanger, Scott A</dc:creator>
  <cp:lastModifiedBy>Brown, Fionnuala Siobhann</cp:lastModifiedBy>
  <cp:revision>78</cp:revision>
  <dcterms:created xsi:type="dcterms:W3CDTF">2019-03-04T22:30:53Z</dcterms:created>
  <dcterms:modified xsi:type="dcterms:W3CDTF">2022-07-13T14:59:51Z</dcterms:modified>
</cp:coreProperties>
</file>